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5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AE9EE-CBD5-4818-957E-C31748C18BD8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CAE9D-A0B8-42C6-A576-5938BA1A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8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71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0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2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5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7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0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2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5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CAE9D-A0B8-42C6-A576-5938BA1A0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6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182CA-5756-BFCE-8BC3-93875C3BA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B4AF66-7D84-2C99-9CEB-A0F6BCCB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FF08C-F836-AEAA-4D1A-8DB2E778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A6B38-4822-1A61-E86E-13588E53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FB86F-398F-F31B-39F9-8AE3633A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2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B7D7F-0E83-7178-598B-71CD857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D7B600-C83C-01BA-6F7D-2F2A29A66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A7071-C01F-DE59-05AE-D3BA2E3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2EED9-DFA6-F0D8-1B9C-96F828F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D77B-A442-B8E9-98EF-BED4F167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3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39141E-70B7-B737-94B1-5E681B05B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922D99-717C-0F78-BB2D-FCB3BE97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98F5D-4A73-5301-3633-C9179750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EBF11-9288-19B9-DB62-8866B011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358A8-FDC7-F70F-4B60-C1E6C9A0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2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0C363-06C7-0668-7287-49C1F639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3DC50-5967-EE78-278D-3C8D8D0A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77D7-9328-704C-2D8D-1B2DB85B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E87B8-76D6-2ED7-F8D6-81BE7B8D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D6E76-7F46-D561-ADA4-62DC1258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0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5D4E3-E33F-C8F0-7EF5-EE9DF44E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E8D00-74CF-F4D1-1528-5EE7A29AB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CB13F-AA2D-EA79-377A-80818DB8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697F5-B852-E4E1-5A01-1F0152F4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4F800-BF78-D434-635C-BD865070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60150-1232-9EFD-B2C8-8A7653C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D33E1-6C80-A9D3-D69B-7D61A4AD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605C8A-347A-2142-00AD-BCD818C3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233B3-1862-E51B-C2DD-E3B2BE14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6F37-03C7-4111-39A5-913DAFF8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BDD13-0976-1CD1-2FEA-2A357B0D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832E3-DD31-4CB2-F622-A3EBD6A1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1AF45D-1F9E-2D2C-59C5-BE347FDB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E2290-E7CC-27A2-189D-E79A526B0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93BC60-DC36-2EAB-F3C0-2395585D4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613D13-2764-1621-773D-058F4DD6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14361F-31B5-7035-2F1E-DD151C27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AB51F8-1AF4-A9A6-9E7A-45B0B50C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F4DDF8-A73B-EE5F-4D94-92E6C456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180A-753F-A8C1-465C-E581260C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8002DD-6260-4AA3-CE6E-6B0461C0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964899-1697-FBA1-4C00-C5BEDFD2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165F5-BF8F-D220-796A-2E5F22DE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DB1B57-09FA-3489-E9D6-09B8E069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BBB17F-9256-2143-8885-3BCBE733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AFA37-351F-85BC-9151-BAD6998C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8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3AB54-620B-19DC-817A-10D98990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7C088-8E43-6245-AEC9-5091BDD3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90B11-62ED-0C28-3391-C57F8C3F1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2C1D9-488D-7385-2C8E-C614065B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A43B1-488F-723D-F4FD-7DBF7FD9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842689-4EF5-81CD-4BC3-02A509AC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85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57D55-E25B-DDD5-17A6-1A9753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F50F4B-C4D5-BEC3-CC35-3834B011B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BDB02B-CDB9-EEB8-832A-E9EE4D9A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3FF9AD-FF7F-0792-4542-8E61F888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33FD8-4C9D-5EA4-B1D5-9BC1B771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94684-E5D6-29E3-9D29-947EB7BF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2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75CF71-C450-1222-4CA7-0A021E8B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0E14D-1F6D-F197-748E-61F223CEE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3844C-461D-2395-6870-AE2797F95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73E9AA-8FE3-4D11-8041-719EE2FEF8BF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92AF7-A64A-7917-9B18-9048E999E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B9ED-AFA6-6A79-8F86-8E48C38CF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9446E-CDF8-40F0-95D1-1FAF4A4FF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3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4ACBF7C7-87A9-5223-8E5D-FF7512A6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5775489" y="797509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 profile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Name</a:t>
            </a:r>
          </a:p>
          <a:p>
            <a:pPr lvl="1"/>
            <a:r>
              <a:rPr lang="ko-KR" altLang="en-US" sz="1050" dirty="0" err="1"/>
              <a:t>깃허브</a:t>
            </a:r>
            <a:r>
              <a:rPr lang="ko-KR" altLang="en-US" sz="1050" dirty="0"/>
              <a:t> 내에서 활동하거나 언급될 때 표시되는 이름입니다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언제든지 삭제할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2. Public email</a:t>
            </a:r>
          </a:p>
          <a:p>
            <a:pPr lvl="1"/>
            <a:r>
              <a:rPr lang="ko-KR" altLang="en-US" sz="1050" dirty="0"/>
              <a:t>프로필에 표시할 인증된 이메일 주소를 선택합니다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이메일 설정에서 인증된 이메일 주소를 관리할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3. Bio</a:t>
            </a:r>
          </a:p>
          <a:p>
            <a:pPr lvl="1"/>
            <a:r>
              <a:rPr lang="ko-KR" altLang="en-US" sz="1050" dirty="0"/>
              <a:t>자신에 대한 간략한 소개를 작성하는 공간입니다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다른 사용자나 조직을 </a:t>
            </a:r>
            <a:r>
              <a:rPr lang="en-US" altLang="ko-KR" sz="1050" dirty="0"/>
              <a:t>@</a:t>
            </a:r>
            <a:r>
              <a:rPr lang="ko-KR" altLang="en-US" sz="1050" dirty="0" err="1"/>
              <a:t>멘션하여</a:t>
            </a:r>
            <a:r>
              <a:rPr lang="ko-KR" altLang="en-US" sz="1050" dirty="0"/>
              <a:t> 링크할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4. Pronouns</a:t>
            </a:r>
          </a:p>
          <a:p>
            <a:pPr lvl="1"/>
            <a:r>
              <a:rPr lang="ko-KR" altLang="en-US" sz="1050" dirty="0"/>
              <a:t>원하는 대명사를 선택하거나</a:t>
            </a:r>
            <a:r>
              <a:rPr lang="en-US" altLang="ko-KR" sz="1050" dirty="0"/>
              <a:t>, "</a:t>
            </a:r>
            <a:r>
              <a:rPr lang="ko-KR" altLang="en-US" sz="1050" dirty="0"/>
              <a:t>지정하지 않음</a:t>
            </a:r>
            <a:r>
              <a:rPr lang="en-US" altLang="ko-KR" sz="1050" dirty="0"/>
              <a:t>"</a:t>
            </a:r>
            <a:r>
              <a:rPr lang="ko-KR" altLang="en-US" sz="1050" dirty="0"/>
              <a:t>을 선택할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5. URL</a:t>
            </a:r>
          </a:p>
          <a:p>
            <a:pPr lvl="1"/>
            <a:r>
              <a:rPr lang="ko-KR" altLang="en-US" sz="1050" dirty="0"/>
              <a:t>개인 웹사이트나 블로그 등의 </a:t>
            </a:r>
            <a:r>
              <a:rPr lang="en-US" altLang="ko-KR" sz="1050" dirty="0"/>
              <a:t>URL</a:t>
            </a:r>
            <a:r>
              <a:rPr lang="ko-KR" altLang="en-US" sz="1050" dirty="0"/>
              <a:t>을 입력할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6. ORCID ID</a:t>
            </a:r>
          </a:p>
          <a:p>
            <a:pPr lvl="1"/>
            <a:r>
              <a:rPr lang="ko-KR" altLang="en-US" sz="1050" dirty="0"/>
              <a:t>연구자를 식별하는 고유 식별자입니다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ORCID.org</a:t>
            </a:r>
            <a:r>
              <a:rPr lang="ko-KR" altLang="en-US" sz="1050" dirty="0"/>
              <a:t>에서 더 자세한 정보를 확인할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7. Social accounts</a:t>
            </a:r>
          </a:p>
          <a:p>
            <a:pPr lvl="1"/>
            <a:r>
              <a:rPr lang="ko-KR" altLang="en-US" sz="1050" dirty="0"/>
              <a:t>다양한 소셜 미디어 계정을 연결할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8. Company</a:t>
            </a:r>
          </a:p>
          <a:p>
            <a:pPr lvl="1"/>
            <a:r>
              <a:rPr lang="ko-KR" altLang="en-US" sz="1050" dirty="0"/>
              <a:t>소속 회사의 </a:t>
            </a:r>
            <a:r>
              <a:rPr lang="ko-KR" altLang="en-US" sz="1050" dirty="0" err="1"/>
              <a:t>깃허브</a:t>
            </a:r>
            <a:r>
              <a:rPr lang="ko-KR" altLang="en-US" sz="1050" dirty="0"/>
              <a:t> 조직을 </a:t>
            </a:r>
            <a:r>
              <a:rPr lang="en-US" altLang="ko-KR" sz="1050" dirty="0"/>
              <a:t>@</a:t>
            </a:r>
            <a:r>
              <a:rPr lang="ko-KR" altLang="en-US" sz="1050" dirty="0" err="1"/>
              <a:t>멘션하여</a:t>
            </a:r>
            <a:r>
              <a:rPr lang="ko-KR" altLang="en-US" sz="1050" dirty="0"/>
              <a:t> 링크할 수 있습니다</a:t>
            </a:r>
            <a:r>
              <a:rPr lang="en-US" altLang="ko-KR" sz="105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50" dirty="0"/>
          </a:p>
          <a:p>
            <a:r>
              <a:rPr lang="en-US" altLang="ko-KR" sz="1050" b="1" dirty="0"/>
              <a:t>9. Location</a:t>
            </a:r>
          </a:p>
          <a:p>
            <a:pPr lvl="1"/>
            <a:r>
              <a:rPr lang="ko-KR" altLang="en-US" sz="1050" dirty="0"/>
              <a:t>현재 위치를 표시하고</a:t>
            </a:r>
            <a:r>
              <a:rPr lang="en-US" altLang="ko-KR" sz="1050" dirty="0"/>
              <a:t>, </a:t>
            </a:r>
            <a:r>
              <a:rPr lang="ko-KR" altLang="en-US" sz="1050" dirty="0"/>
              <a:t>다른 사용자는 자신의 위치와의 시간 차이를 확인할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E99F012-8FE7-1355-5701-A5152D6C6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1" y="257628"/>
            <a:ext cx="3397423" cy="63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6BFFD7C1-B8B2-340D-393E-01B4BFA2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6198856" y="1686215"/>
            <a:ext cx="6092836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Billing and plans – Plans and usage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6. </a:t>
            </a:r>
            <a:r>
              <a:rPr lang="en-US" altLang="ko-KR" sz="1050" b="1" dirty="0" err="1"/>
              <a:t>Codespaces</a:t>
            </a:r>
            <a:endParaRPr lang="en-US" altLang="ko-KR" sz="1050" b="1" dirty="0"/>
          </a:p>
          <a:p>
            <a:pPr lvl="1"/>
            <a:r>
              <a:rPr lang="ko-KR" altLang="en-US" sz="1050" dirty="0"/>
              <a:t>할당된 코어 시간</a:t>
            </a:r>
            <a:r>
              <a:rPr lang="en-US" altLang="ko-KR" sz="1050" dirty="0"/>
              <a:t>:</a:t>
            </a:r>
            <a:r>
              <a:rPr lang="ko-KR" altLang="en-US" sz="1050" dirty="0"/>
              <a:t> 월 </a:t>
            </a:r>
            <a:r>
              <a:rPr lang="en-US" altLang="ko-KR" sz="1050" dirty="0"/>
              <a:t>120 </a:t>
            </a:r>
            <a:r>
              <a:rPr lang="ko-KR" altLang="en-US" sz="1050" dirty="0"/>
              <a:t>코어 시간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 </a:t>
            </a:r>
            <a:r>
              <a:rPr lang="ko-KR" altLang="en-US" sz="1050" dirty="0"/>
              <a:t>코어 시간 </a:t>
            </a:r>
            <a:r>
              <a:rPr lang="en-US" altLang="ko-KR" sz="1050" dirty="0"/>
              <a:t>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  <a:p>
            <a:pPr lvl="1"/>
            <a:r>
              <a:rPr lang="ko-KR" altLang="en-US" sz="1050" dirty="0"/>
              <a:t>할당량 초기화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4</a:t>
            </a:r>
            <a:r>
              <a:rPr lang="ko-KR" altLang="en-US" sz="1050" dirty="0"/>
              <a:t>일 후 초기화 예정</a:t>
            </a:r>
          </a:p>
          <a:p>
            <a:pPr lvl="1"/>
            <a:r>
              <a:rPr lang="ko-KR" altLang="en-US" sz="1050" dirty="0"/>
              <a:t>저장 공간</a:t>
            </a:r>
            <a:r>
              <a:rPr lang="en-US" altLang="ko-KR" sz="1050" dirty="0"/>
              <a:t>:</a:t>
            </a:r>
            <a:r>
              <a:rPr lang="ko-KR" altLang="en-US" sz="1050" dirty="0"/>
              <a:t> 월 </a:t>
            </a:r>
            <a:r>
              <a:rPr lang="en-US" altLang="ko-KR" sz="1050" dirty="0"/>
              <a:t>15GB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0GB 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7. Git LFS Data</a:t>
            </a:r>
            <a:endParaRPr lang="ko-KR" altLang="en-US" sz="1050" b="1" dirty="0"/>
          </a:p>
          <a:p>
            <a:pPr lvl="1"/>
            <a:r>
              <a:rPr lang="ko-KR" altLang="en-US" sz="1050" dirty="0"/>
              <a:t>저장 공간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1GB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0GB 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대역폭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1GB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0GB 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  <a:p>
            <a:pPr lvl="1"/>
            <a:r>
              <a:rPr lang="ko-KR" altLang="en-US" sz="1050" dirty="0"/>
              <a:t>할당량 초기화</a:t>
            </a:r>
            <a:r>
              <a:rPr lang="en-US" altLang="ko-KR" sz="1050" dirty="0"/>
              <a:t>: 8</a:t>
            </a:r>
            <a:r>
              <a:rPr lang="ko-KR" altLang="en-US" sz="1050" dirty="0"/>
              <a:t>일 후 초기화 예정</a:t>
            </a:r>
            <a:endParaRPr lang="en-US" altLang="ko-KR" sz="105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b="1" dirty="0"/>
          </a:p>
          <a:p>
            <a:r>
              <a:rPr lang="en-US" altLang="ko-KR" sz="1050" b="1" dirty="0"/>
              <a:t>8. GitHub Sponsors</a:t>
            </a:r>
            <a:endParaRPr lang="en-US" altLang="ko-KR" sz="1050" dirty="0"/>
          </a:p>
          <a:p>
            <a:pPr lvl="1"/>
            <a:r>
              <a:rPr lang="en-US" altLang="ko-KR" sz="1050" dirty="0"/>
              <a:t>GitHub Sponsors</a:t>
            </a:r>
            <a:r>
              <a:rPr lang="ko-KR" altLang="en-US" sz="1050" dirty="0"/>
              <a:t>는 오픈 소스 프로젝트에 기여하는 개발자를 지원하는 프로그램입니다</a:t>
            </a:r>
            <a:r>
              <a:rPr lang="en-US" altLang="ko-KR" sz="1050" dirty="0"/>
              <a:t>. </a:t>
            </a:r>
          </a:p>
          <a:p>
            <a:pPr lvl="1"/>
            <a:r>
              <a:rPr lang="ko-KR" altLang="en-US" sz="1050" dirty="0"/>
              <a:t>현재 해당 계정에서는 스폰서십이 활성화되어 있지 않습니다</a:t>
            </a:r>
            <a:r>
              <a:rPr lang="en-US" altLang="ko-KR" sz="1050" dirty="0"/>
              <a:t>.</a:t>
            </a:r>
            <a:endParaRPr lang="en-US" altLang="ko-KR" sz="105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b="1" dirty="0"/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CF603DB4-FA05-2C09-7D37-67372583E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1" y="913407"/>
            <a:ext cx="5883615" cy="50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4C5DFC42-8731-4483-A724-D80A4C75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6096000" y="2251753"/>
            <a:ext cx="5567701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Billing and plans – Spending limits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Billing summary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lvl="1"/>
            <a:r>
              <a:rPr lang="en-US" altLang="ko-KR" sz="1050" dirty="0"/>
              <a:t>Your next payment</a:t>
            </a:r>
            <a:r>
              <a:rPr lang="ko-KR" altLang="en-US" sz="1050" dirty="0"/>
              <a:t>는 다음 결제 금액이 </a:t>
            </a:r>
            <a:r>
              <a:rPr lang="en-US" altLang="ko-KR" sz="1050" dirty="0"/>
              <a:t>0.00</a:t>
            </a:r>
            <a:r>
              <a:rPr lang="ko-KR" altLang="en-US" sz="1050" dirty="0"/>
              <a:t>달러로 표시되어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하지만 </a:t>
            </a:r>
            <a:r>
              <a:rPr lang="ko-KR" altLang="en-US" sz="1050" dirty="0" err="1"/>
              <a:t>미터링</a:t>
            </a:r>
            <a:r>
              <a:rPr lang="ko-KR" altLang="en-US" sz="1050" dirty="0"/>
              <a:t> 서비스 사용량에 대한 비용은 포함되어 있지 않으므로</a:t>
            </a:r>
            <a:r>
              <a:rPr lang="en-US" altLang="ko-KR" sz="1050" dirty="0"/>
              <a:t>, </a:t>
            </a:r>
            <a:r>
              <a:rPr lang="ko-KR" altLang="en-US" sz="1050" dirty="0"/>
              <a:t>해당 월의 사용량을 확인해야 합니다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Billing &amp; plans / Monthly spending limits</a:t>
            </a:r>
            <a:r>
              <a:rPr lang="ko-KR" altLang="en-US" sz="1050" dirty="0"/>
              <a:t>는 월별 지출 한도를 설정할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언제든지 조정 가능하며</a:t>
            </a:r>
            <a:r>
              <a:rPr lang="en-US" altLang="ko-KR" sz="1050" dirty="0"/>
              <a:t>, </a:t>
            </a:r>
            <a:r>
              <a:rPr lang="ko-KR" altLang="en-US" sz="1050" dirty="0"/>
              <a:t>지출 한도에 대한 자세한 정보를 확인할 수 있습니다</a:t>
            </a:r>
            <a:r>
              <a:rPr lang="en-US" altLang="ko-KR" sz="1050" dirty="0"/>
              <a:t>.	</a:t>
            </a:r>
          </a:p>
          <a:p>
            <a:pPr lvl="1"/>
            <a:r>
              <a:rPr lang="en-US" altLang="ko-KR" sz="1050" dirty="0"/>
              <a:t>Actions &amp; Packages</a:t>
            </a:r>
            <a:r>
              <a:rPr lang="ko-KR" altLang="en-US" sz="1050" dirty="0"/>
              <a:t>는 액션 및 패키지에 대한 지출 설정을 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Limit spending</a:t>
            </a:r>
            <a:r>
              <a:rPr lang="ko-KR" altLang="en-US" sz="1050" dirty="0"/>
              <a:t>은 월별 지출 한도를 설정하여 추가 비용 발생을 방지할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Unlimited spending</a:t>
            </a:r>
            <a:r>
              <a:rPr lang="ko-KR" altLang="en-US" sz="1050" dirty="0"/>
              <a:t>은 액션 및 패키지 실행에 필요한 만큼 지불하는 무제한 지출 방식입니다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Email alerts</a:t>
            </a:r>
            <a:r>
              <a:rPr lang="ko-KR" altLang="en-US" sz="1050" dirty="0"/>
              <a:t>는 사용량이 </a:t>
            </a:r>
            <a:r>
              <a:rPr lang="ko-KR" altLang="en-US" sz="1050" dirty="0" err="1"/>
              <a:t>임계값</a:t>
            </a:r>
            <a:r>
              <a:rPr lang="en-US" altLang="ko-KR" sz="1050" dirty="0"/>
              <a:t>(75%, 90%, 100%)</a:t>
            </a:r>
            <a:r>
              <a:rPr lang="ko-KR" altLang="en-US" sz="1050" dirty="0"/>
              <a:t>에 도달하면 이메일 알림을 받을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4" name="그림 3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75385225-4DDD-CEC6-FEC4-C861F9D3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7" y="444235"/>
            <a:ext cx="5736215" cy="59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6D3BBDC1-125A-3E59-60D6-641C4FAA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43843"/>
            <a:ext cx="57435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Billing and plans – Spending limits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2. </a:t>
            </a:r>
            <a:r>
              <a:rPr lang="en-US" altLang="ko-KR" sz="1050" b="1" dirty="0" err="1"/>
              <a:t>Codespaces</a:t>
            </a:r>
            <a:endParaRPr lang="en-US" altLang="ko-KR" sz="1050" b="1" dirty="0"/>
          </a:p>
          <a:p>
            <a:pPr lvl="1"/>
            <a:r>
              <a:rPr lang="en-US" altLang="ko-KR" sz="1050" dirty="0"/>
              <a:t>GitHub</a:t>
            </a:r>
            <a:r>
              <a:rPr lang="ko-KR" altLang="en-US" sz="1050" dirty="0"/>
              <a:t>에서 제공하는 클라우드 기반 개발 환경입니다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브라우저에서 바로 코드를 작성하고 실행할 수 있어 편리합니다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다양한 언어와 프레임워크를 지원하며</a:t>
            </a:r>
            <a:r>
              <a:rPr lang="en-US" altLang="ko-KR" sz="1050" dirty="0"/>
              <a:t>, </a:t>
            </a:r>
            <a:r>
              <a:rPr lang="ko-KR" altLang="en-US" sz="1050" dirty="0"/>
              <a:t>복잡한 개발 환경을 빠르게 설정할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Limit spending</a:t>
            </a:r>
            <a:r>
              <a:rPr lang="ko-KR" altLang="en-US" sz="1050" dirty="0"/>
              <a:t>은 월별 지출 한도를 설정하는 기능입니다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현재 설정된 금액은 </a:t>
            </a:r>
            <a:r>
              <a:rPr lang="en-US" altLang="ko-KR" sz="1050" dirty="0"/>
              <a:t>0.00</a:t>
            </a:r>
            <a:r>
              <a:rPr lang="ko-KR" altLang="en-US" sz="1050" dirty="0"/>
              <a:t>달러이며</a:t>
            </a:r>
            <a:r>
              <a:rPr lang="en-US" altLang="ko-KR" sz="1050" dirty="0"/>
              <a:t>, ＇Update limit＇ </a:t>
            </a:r>
            <a:r>
              <a:rPr lang="ko-KR" altLang="en-US" sz="1050" dirty="0"/>
              <a:t>버튼을 클릭하여 변경할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예를 들어</a:t>
            </a:r>
            <a:r>
              <a:rPr lang="en-US" altLang="ko-KR" sz="1050" dirty="0"/>
              <a:t>, 50.00</a:t>
            </a:r>
            <a:r>
              <a:rPr lang="ko-KR" altLang="en-US" sz="1050" dirty="0"/>
              <a:t>달러로 설정하면 월 지출액이 </a:t>
            </a:r>
            <a:r>
              <a:rPr lang="en-US" altLang="ko-KR" sz="1050" dirty="0"/>
              <a:t>50</a:t>
            </a:r>
            <a:r>
              <a:rPr lang="ko-KR" altLang="en-US" sz="1050" dirty="0"/>
              <a:t>달러를 초과하지 않도록 제한됩니다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Unlimited spending</a:t>
            </a:r>
            <a:r>
              <a:rPr lang="ko-KR" altLang="en-US" sz="1050" dirty="0"/>
              <a:t>은 지출 한도 없이 </a:t>
            </a:r>
            <a:r>
              <a:rPr lang="en-US" altLang="ko-KR" sz="1050" dirty="0" err="1"/>
              <a:t>Codespaces</a:t>
            </a:r>
            <a:r>
              <a:rPr lang="ko-KR" altLang="en-US" sz="1050" dirty="0"/>
              <a:t>를 사용하는 방식입니다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 err="1"/>
              <a:t>Codespaces</a:t>
            </a:r>
            <a:r>
              <a:rPr lang="ko-KR" altLang="en-US" sz="1050" dirty="0"/>
              <a:t>를 계속해서 사용하기 위해 필요한 만큼 비용이 청구됩니다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Email alerts</a:t>
            </a:r>
            <a:r>
              <a:rPr lang="ko-KR" altLang="en-US" sz="1050" dirty="0"/>
              <a:t>는 사용량이 </a:t>
            </a:r>
            <a:r>
              <a:rPr lang="ko-KR" altLang="en-US" sz="1050" dirty="0" err="1"/>
              <a:t>임계값</a:t>
            </a:r>
            <a:r>
              <a:rPr lang="en-US" altLang="ko-KR" sz="1050" dirty="0"/>
              <a:t>(75%, 90%, 100%)</a:t>
            </a:r>
            <a:r>
              <a:rPr lang="ko-KR" altLang="en-US" sz="1050" dirty="0"/>
              <a:t>에 도달하면 이메일 알림을 받는 기능입니다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Included resources alerts</a:t>
            </a:r>
            <a:r>
              <a:rPr lang="ko-KR" altLang="en-US" sz="1050" dirty="0"/>
              <a:t>는 포함된 리소스</a:t>
            </a:r>
            <a:r>
              <a:rPr lang="en-US" altLang="ko-KR" sz="1050" dirty="0"/>
              <a:t>(</a:t>
            </a:r>
            <a:r>
              <a:rPr lang="ko-KR" altLang="en-US" sz="1050" dirty="0"/>
              <a:t>예</a:t>
            </a:r>
            <a:r>
              <a:rPr lang="en-US" altLang="ko-KR" sz="1050" dirty="0"/>
              <a:t>: CPU, </a:t>
            </a:r>
            <a:r>
              <a:rPr lang="ko-KR" altLang="en-US" sz="1050" dirty="0"/>
              <a:t>메모리</a:t>
            </a:r>
            <a:r>
              <a:rPr lang="en-US" altLang="ko-KR" sz="1050" dirty="0"/>
              <a:t>) </a:t>
            </a:r>
            <a:r>
              <a:rPr lang="ko-KR" altLang="en-US" sz="1050" dirty="0"/>
              <a:t>사용량에 대한 알림을 받습니다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en-US" altLang="ko-KR" sz="1050" dirty="0"/>
              <a:t>Spending limit alerts</a:t>
            </a:r>
            <a:r>
              <a:rPr lang="ko-KR" altLang="en-US" sz="1050" dirty="0"/>
              <a:t>는 설정된 지출 한도에 근접하거나 초과할 경우 알림을 받습니다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17775A1-861B-BD1B-B8F8-90FA60326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099194"/>
            <a:ext cx="5651675" cy="26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4E7540BA-9F08-E067-4774-FB1E38AC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321004"/>
            <a:ext cx="574357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/>
              <a:t>Billing and plans – Payment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Billing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다음 결제 금액이 0.00달러로 표시되어 있습니다.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미터링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서비스 사용량에 대한 비용은 별도로 계산됩니다.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 b="1" dirty="0">
                <a:latin typeface="Arial" panose="020B0604020202020204" pitchFamily="34" charset="0"/>
              </a:rPr>
              <a:t>2. </a:t>
            </a: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Billing &amp; plans / Payment information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Billing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ko-KR" altLang="en-US" sz="1050" dirty="0" err="1">
                <a:latin typeface="Arial" panose="020B0604020202020204" pitchFamily="34" charset="0"/>
              </a:rPr>
              <a:t>은</a:t>
            </a:r>
            <a:r>
              <a:rPr lang="ko-KR" altLang="en-US" sz="1050" dirty="0"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이름, 주소, 국가, 우편번호: 정확한 청구 정보를 입력하는 필드입니다. 특정 국가의 경우 주, 성 등 추가 정보가 필요할 수 있습니다.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ko-KR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아직 결제 수단이 추가되지 않았다는 메시지가 표시됩니다.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＇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＇ 버튼을 클릭하여 결제 수단을 추가해야 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</a:t>
            </a:r>
            <a:r>
              <a:rPr lang="ko-KR" altLang="en-US" sz="1050" dirty="0" err="1">
                <a:latin typeface="Arial" panose="020B0604020202020204" pitchFamily="34" charset="0"/>
              </a:rPr>
              <a:t>는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아직 결제 내역이 없음을 나타냅니다.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Coupon</a:t>
            </a:r>
            <a:r>
              <a:rPr kumimoji="0" lang="ko-KR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쿠폰 코드를 입력하여 할인을 받을 수 있는 기능입니다. </a:t>
            </a: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04686F7-793A-24BC-4B97-4E63D493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5" y="407708"/>
            <a:ext cx="5225620" cy="60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63E580C8-A791-1BC4-0AD2-282BF41B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990" y="1755467"/>
            <a:ext cx="5393552" cy="334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Emails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Emails</a:t>
            </a:r>
          </a:p>
          <a:p>
            <a:pPr lvl="1"/>
            <a:r>
              <a:rPr lang="en-US" altLang="ko-KR" sz="1050" dirty="0"/>
              <a:t>GitHub </a:t>
            </a:r>
            <a:r>
              <a:rPr lang="ko-KR" altLang="en-US" sz="1050" dirty="0"/>
              <a:t>이메일 설정 페이지는 사용자 계정에 연결된 이메일 주소를 관리하고</a:t>
            </a:r>
            <a:r>
              <a:rPr lang="en-US" altLang="ko-KR" sz="1050" dirty="0"/>
              <a:t>, </a:t>
            </a:r>
            <a:r>
              <a:rPr lang="ko-KR" altLang="en-US" sz="1050" dirty="0"/>
              <a:t>각 이메일 주소에 대한 설정을 변경하는 기능을 제공합니다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이미지를 통해 다음과 같은 정보를 확인할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ko-KR" altLang="en-US" sz="1050" dirty="0"/>
              <a:t>기본 이메일 주소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jsyong0511@naver.com</a:t>
            </a:r>
            <a:r>
              <a:rPr lang="ko-KR" altLang="en-US" sz="1050" dirty="0"/>
              <a:t>이 기본 이메일 주소로 설정되어 있으며</a:t>
            </a:r>
            <a:r>
              <a:rPr lang="en-US" altLang="ko-KR" sz="1050" dirty="0"/>
              <a:t>, </a:t>
            </a:r>
            <a:r>
              <a:rPr lang="ko-KR" altLang="en-US" sz="1050" dirty="0"/>
              <a:t>계정 관련 알림과 비밀번호 재설정에 사용됩니다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ko-KR" altLang="en-US" sz="1050" dirty="0"/>
              <a:t>이메일 가시성</a:t>
            </a:r>
            <a:r>
              <a:rPr lang="en-US" altLang="ko-KR" sz="1050" dirty="0"/>
              <a:t>:</a:t>
            </a:r>
            <a:r>
              <a:rPr lang="ko-KR" altLang="en-US" sz="1050" dirty="0"/>
              <a:t> 웹 기반 </a:t>
            </a:r>
            <a:r>
              <a:rPr lang="en-US" altLang="ko-KR" sz="1050" dirty="0"/>
              <a:t>Git </a:t>
            </a:r>
            <a:r>
              <a:rPr lang="ko-KR" altLang="en-US" sz="1050" dirty="0"/>
              <a:t>작업</a:t>
            </a:r>
            <a:r>
              <a:rPr lang="en-US" altLang="ko-KR" sz="1050" dirty="0"/>
              <a:t>(</a:t>
            </a:r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편집</a:t>
            </a:r>
            <a:r>
              <a:rPr lang="en-US" altLang="ko-KR" sz="1050" dirty="0"/>
              <a:t>, </a:t>
            </a:r>
            <a:r>
              <a:rPr lang="ko-KR" altLang="en-US" sz="1050" dirty="0"/>
              <a:t>병합</a:t>
            </a:r>
            <a:r>
              <a:rPr lang="en-US" altLang="ko-KR" sz="1050" dirty="0"/>
              <a:t>) </a:t>
            </a:r>
            <a:r>
              <a:rPr lang="ko-KR" altLang="en-US" sz="1050" dirty="0"/>
              <a:t>시 이메일 주소가 저자 또는 </a:t>
            </a:r>
            <a:r>
              <a:rPr lang="ko-KR" altLang="en-US" sz="1050" dirty="0" err="1"/>
              <a:t>커미터</a:t>
            </a:r>
            <a:r>
              <a:rPr lang="ko-KR" altLang="en-US" sz="1050" dirty="0"/>
              <a:t> 주소로 표시될 수 있는 옵션을 선택할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ko-KR" altLang="en-US" sz="1050" dirty="0"/>
              <a:t>알림 수신</a:t>
            </a:r>
            <a:r>
              <a:rPr lang="en-US" altLang="ko-KR" sz="1050" dirty="0"/>
              <a:t>:</a:t>
            </a:r>
            <a:r>
              <a:rPr lang="ko-KR" altLang="en-US" sz="1050" dirty="0"/>
              <a:t> 이메일 주소로 </a:t>
            </a:r>
            <a:r>
              <a:rPr lang="en-US" altLang="ko-KR" sz="1050" dirty="0"/>
              <a:t>GitHub </a:t>
            </a:r>
            <a:r>
              <a:rPr lang="ko-KR" altLang="en-US" sz="1050" dirty="0"/>
              <a:t>알림</a:t>
            </a:r>
            <a:r>
              <a:rPr lang="en-US" altLang="ko-KR" sz="1050" dirty="0"/>
              <a:t>(</a:t>
            </a:r>
            <a:r>
              <a:rPr lang="ko-KR" altLang="en-US" sz="1050" dirty="0"/>
              <a:t>이슈</a:t>
            </a:r>
            <a:r>
              <a:rPr lang="en-US" altLang="ko-KR" sz="1050" dirty="0"/>
              <a:t>, </a:t>
            </a:r>
            <a:r>
              <a:rPr lang="ko-KR" altLang="en-US" sz="1050" dirty="0"/>
              <a:t>풀 </a:t>
            </a:r>
            <a:r>
              <a:rPr lang="ko-KR" altLang="en-US" sz="1050" dirty="0" err="1"/>
              <a:t>리퀘스트</a:t>
            </a:r>
            <a:r>
              <a:rPr lang="ko-KR" altLang="en-US" sz="1050" dirty="0"/>
              <a:t> 등에 대한 댓글</a:t>
            </a:r>
            <a:r>
              <a:rPr lang="en-US" altLang="ko-KR" sz="1050" dirty="0"/>
              <a:t>)</a:t>
            </a:r>
            <a:r>
              <a:rPr lang="ko-KR" altLang="en-US" sz="1050" dirty="0"/>
              <a:t>을 받을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ko-KR" altLang="en-US" sz="1050" dirty="0"/>
              <a:t>추가 이메일 주소</a:t>
            </a:r>
            <a:r>
              <a:rPr lang="en-US" altLang="ko-KR" sz="1050" dirty="0"/>
              <a:t>:</a:t>
            </a:r>
            <a:r>
              <a:rPr lang="ko-KR" altLang="en-US" sz="1050" dirty="0"/>
              <a:t> 기본 이메일 주소 외에 백업 이메일 주소를 추가할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pPr lvl="1"/>
            <a:r>
              <a:rPr lang="ko-KR" altLang="en-US" sz="1050" dirty="0"/>
              <a:t>이메일 선호 설정</a:t>
            </a:r>
            <a:r>
              <a:rPr lang="en-US" altLang="ko-KR" sz="1050" dirty="0"/>
              <a:t>:</a:t>
            </a:r>
            <a:r>
              <a:rPr lang="ko-KR" altLang="en-US" sz="1050" dirty="0"/>
              <a:t> 마케팅 이메일 수신 여부를 설정할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4A4D6E38-3C92-F172-97FD-83BDFCD26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0" y="689335"/>
            <a:ext cx="5692810" cy="54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1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6F795CA6-A9EF-51A9-8D74-C35A9443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744" y="1767008"/>
            <a:ext cx="60960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/>
              <a:t>Password and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설정된 비밀번호를 확인하고 변경할 수 있는 영역입니다.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버튼을 클릭하면 비밀번호 변경 페이지로 이동합니다.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강력한 비밀번호를 설정하는 것이 중요하며, 관련 정보는 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링크를 통해 확인할 수 있습니다.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Passkeys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비밀번호 대신 생체 인식(지문, 얼굴 인식)이나 기기 암호, PIN 등을 사용하여 계정에 로그인하는 새로운 방법입니다.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Passkeys는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웹authn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표준을 기반으로 하며, 기존의 비밀번호 또는 2단계 인증을 대체하거나 추가적인 보안 계층으로 사용될 수 있습니다.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버튼을 클릭하면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설정 과정을 시작할 수 있습니다.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Two-factor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2단계 인증 기능으로, 비밀번호 외에 추가적인 인증 단계를 거쳐 계정에 로그인할 수 있도록 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2단계 인증을 활성화하면 계정의 보안을 더욱 강화할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F17E394-C6CF-7AE6-8B02-E26AD13B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0" y="1080846"/>
            <a:ext cx="5165218" cy="4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6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44E5FC44-1692-63C7-761E-F5CDA49E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282259"/>
            <a:ext cx="6096000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Sessions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Web sessions</a:t>
            </a:r>
            <a:endParaRPr lang="ko-KR" altLang="en-US" sz="1050" b="1" dirty="0"/>
          </a:p>
          <a:p>
            <a:pPr lvl="1"/>
            <a:r>
              <a:rPr lang="ko-KR" altLang="en-US" sz="1050" dirty="0"/>
              <a:t>기록 내용</a:t>
            </a:r>
            <a:r>
              <a:rPr lang="en-US" altLang="ko-KR" sz="1050" dirty="0"/>
              <a:t>:</a:t>
            </a:r>
            <a:r>
              <a:rPr lang="ko-KR" altLang="en-US" sz="1050" dirty="0"/>
              <a:t> 어떤 </a:t>
            </a:r>
            <a:r>
              <a:rPr lang="en-US" altLang="ko-KR" sz="1050" dirty="0"/>
              <a:t>IP </a:t>
            </a:r>
            <a:r>
              <a:rPr lang="ko-KR" altLang="en-US" sz="1050" dirty="0"/>
              <a:t>주소에서</a:t>
            </a:r>
            <a:r>
              <a:rPr lang="en-US" altLang="ko-KR" sz="1050" dirty="0"/>
              <a:t>, </a:t>
            </a:r>
            <a:r>
              <a:rPr lang="ko-KR" altLang="en-US" sz="1050" dirty="0"/>
              <a:t>언제 계정에 접속했는지에 대한 정보가 나와 있습니다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ko-KR" altLang="en-US" sz="1050" dirty="0"/>
              <a:t>세부 정보</a:t>
            </a:r>
            <a:r>
              <a:rPr lang="en-US" altLang="ko-KR" sz="1050" dirty="0"/>
              <a:t>:</a:t>
            </a:r>
            <a:endParaRPr lang="ko-KR" altLang="en-US" sz="1050" dirty="0"/>
          </a:p>
          <a:p>
            <a:pPr lvl="1"/>
            <a:r>
              <a:rPr lang="en-US" altLang="ko-KR" sz="1050" dirty="0"/>
              <a:t>IP </a:t>
            </a:r>
            <a:r>
              <a:rPr lang="ko-KR" altLang="en-US" sz="1050" dirty="0"/>
              <a:t>주소</a:t>
            </a:r>
            <a:r>
              <a:rPr lang="en-US" altLang="ko-KR" sz="1050" dirty="0"/>
              <a:t>:</a:t>
            </a:r>
            <a:r>
              <a:rPr lang="ko-KR" altLang="en-US" sz="1050" dirty="0"/>
              <a:t> 접속한 장치의 고유한 식별 번호입니다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위치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IP </a:t>
            </a:r>
            <a:r>
              <a:rPr lang="ko-KR" altLang="en-US" sz="1050" dirty="0"/>
              <a:t>주소를 기반으로 추정되는 위치 정보입니다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마지막 접속</a:t>
            </a:r>
            <a:r>
              <a:rPr lang="en-US" altLang="ko-KR" sz="1050" dirty="0"/>
              <a:t>:</a:t>
            </a:r>
            <a:r>
              <a:rPr lang="ko-KR" altLang="en-US" sz="1050" dirty="0"/>
              <a:t> 해당 장치에서 마지막으로 계정에 접속한 시각입니다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현재 세션</a:t>
            </a:r>
            <a:r>
              <a:rPr lang="en-US" altLang="ko-KR" sz="1050" dirty="0"/>
              <a:t>:</a:t>
            </a:r>
            <a:r>
              <a:rPr lang="ko-KR" altLang="en-US" sz="1050" dirty="0"/>
              <a:t> 현재 </a:t>
            </a:r>
            <a:r>
              <a:rPr lang="ko-KR" altLang="en-US" sz="1050" dirty="0" err="1"/>
              <a:t>로그인되어</a:t>
            </a:r>
            <a:r>
              <a:rPr lang="ko-KR" altLang="en-US" sz="1050" dirty="0"/>
              <a:t> 있는 세션을 표시합니다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ko-KR" altLang="en-US" sz="1050" dirty="0"/>
              <a:t>기능</a:t>
            </a:r>
            <a:r>
              <a:rPr lang="en-US" altLang="ko-KR" sz="1050" dirty="0"/>
              <a:t>:</a:t>
            </a:r>
            <a:endParaRPr lang="ko-KR" altLang="en-US" sz="1050" dirty="0"/>
          </a:p>
          <a:p>
            <a:pPr lvl="1"/>
            <a:r>
              <a:rPr lang="en-US" altLang="ko-KR" sz="1050" dirty="0"/>
              <a:t>See more:</a:t>
            </a:r>
            <a:r>
              <a:rPr lang="ko-KR" altLang="en-US" sz="1050" dirty="0"/>
              <a:t> 해당 세션에 대한 더 자세한 정보를 확인할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Revoke:</a:t>
            </a:r>
            <a:r>
              <a:rPr lang="ko-KR" altLang="en-US" sz="1050" dirty="0"/>
              <a:t> 해당 세션을 강제 종료할 수 있습니다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2. GitHub Mobile sessions</a:t>
            </a:r>
            <a:endParaRPr lang="ko-KR" altLang="en-US" sz="1050" b="1" dirty="0"/>
          </a:p>
          <a:p>
            <a:pPr lvl="1"/>
            <a:r>
              <a:rPr lang="ko-KR" altLang="en-US" sz="1050" dirty="0"/>
              <a:t>기록 내용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GitHub </a:t>
            </a:r>
            <a:r>
              <a:rPr lang="ko-KR" altLang="en-US" sz="1050" dirty="0"/>
              <a:t>모바일 앱을 통해 계정에 접속했던 기기 정보를 보여줍니다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ko-KR" altLang="en-US" sz="1050" dirty="0"/>
              <a:t>세부 정보</a:t>
            </a:r>
            <a:r>
              <a:rPr lang="en-US" altLang="ko-KR" sz="1050" dirty="0"/>
              <a:t>:</a:t>
            </a:r>
            <a:endParaRPr lang="ko-KR" altLang="en-US" sz="1050" dirty="0"/>
          </a:p>
          <a:p>
            <a:pPr lvl="1"/>
            <a:r>
              <a:rPr lang="ko-KR" altLang="en-US" sz="1050" dirty="0"/>
              <a:t>기기 모델</a:t>
            </a:r>
            <a:r>
              <a:rPr lang="en-US" altLang="ko-KR" sz="1050" dirty="0"/>
              <a:t>:</a:t>
            </a:r>
            <a:r>
              <a:rPr lang="ko-KR" altLang="en-US" sz="1050" dirty="0"/>
              <a:t> 사용된 기기의 모델명입니다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등록일</a:t>
            </a:r>
            <a:r>
              <a:rPr lang="en-US" altLang="ko-KR" sz="1050" dirty="0"/>
              <a:t>:</a:t>
            </a:r>
            <a:r>
              <a:rPr lang="ko-KR" altLang="en-US" sz="1050" dirty="0"/>
              <a:t> 앱이 처음 등록된 날짜입니다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마지막 접속일</a:t>
            </a:r>
            <a:r>
              <a:rPr lang="en-US" altLang="ko-KR" sz="1050" dirty="0"/>
              <a:t>:</a:t>
            </a:r>
            <a:r>
              <a:rPr lang="ko-KR" altLang="en-US" sz="1050" dirty="0"/>
              <a:t> 앱을 통해 마지막으로 계정에 접속한 날짜입니다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마지막 인증</a:t>
            </a:r>
            <a:r>
              <a:rPr lang="en-US" altLang="ko-KR" sz="1050" dirty="0"/>
              <a:t>:</a:t>
            </a:r>
            <a:r>
              <a:rPr lang="ko-KR" altLang="en-US" sz="1050" dirty="0"/>
              <a:t> 앱을 통해 인증에 사용된 날짜입니다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ko-KR" altLang="en-US" sz="1050" dirty="0"/>
              <a:t>기능</a:t>
            </a:r>
            <a:r>
              <a:rPr lang="en-US" altLang="ko-KR" sz="1050" dirty="0"/>
              <a:t>:</a:t>
            </a:r>
            <a:endParaRPr lang="ko-KR" altLang="en-US" sz="1050" dirty="0"/>
          </a:p>
          <a:p>
            <a:pPr lvl="1"/>
            <a:r>
              <a:rPr lang="en-US" altLang="ko-KR" sz="1050" dirty="0"/>
              <a:t>Revoke:</a:t>
            </a:r>
            <a:r>
              <a:rPr lang="ko-KR" altLang="en-US" sz="1050" dirty="0"/>
              <a:t> 해당 기기의 앱 인증을 해지하여 모든 기기에서 </a:t>
            </a:r>
            <a:r>
              <a:rPr lang="ko-KR" altLang="en-US" sz="1050" dirty="0" err="1"/>
              <a:t>로그아웃할</a:t>
            </a:r>
            <a:r>
              <a:rPr lang="ko-KR" altLang="en-US" sz="1050" dirty="0"/>
              <a:t>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98F2725-98F8-73BE-894C-80AF603AB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7" y="1454190"/>
            <a:ext cx="5360732" cy="39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1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026EA163-E8ED-F253-5029-2335723B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63050"/>
            <a:ext cx="6096000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and GPG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키: SSH 프로토콜을 사용하여 원격 서버에 안전하게 연결하기 위한 암호화 키 쌍입니다.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상태: 현재 계정에 연결된 SSH 키가 없음을 나타냅니다.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SSH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버튼: 새로운 SSH 키를 생성하여 계정에 추가할 수 있는 버튼입니다.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가이드: SSH 키를 사용하여 GitHub에 연결하는 방법과 일반적인 문제 해결 방법에 대한 가이드를 제공합니다.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GPG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GPG 키: 이메일과 소프트웨어를 암호화하고, 소프트웨어 패키지의 무결성을 검증하는 데 사용되는 암호화 키 쌍입니다.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상태: 현재 계정에 연결된 GPG 키가 없음을 나타냅니다.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GPG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버튼: 새로운 GPG 키를 생성하여 계정에 추가할 수 있는 버튼입니다.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가이드: GPG 키를 생성하고 계정에 추가하는 방법에 대한 가이드를 제공합니다.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Vigilant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Vigilant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모드: 사용자 계정과 연결된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커밋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GPG 또는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/MIME 키로 서명되지 않은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커밋을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표시하는 기능입니다.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 설명: 사용자의 계정으로 이루어진 모든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커밋을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확인하고, 사용자의 키로 서명되지 않은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커밋을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'확인되지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않음'으로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주의 사항: 기존에 서명되지 않은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커밋도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모두 표시된다는 점을 알려줍니다.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자세한 정보: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Vigilant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모드에 대한 자세한 정보를 확인할 수 있는 링크를 제공합니다.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3C421C-9DA9-34BA-9C6B-809C0F599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" y="2082675"/>
            <a:ext cx="5444968" cy="26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0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8A0AA936-521C-A426-978E-9E1E9235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40212"/>
            <a:ext cx="6096000" cy="237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Origanizations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의미: 사용자가 속한 조직 목록을 보여주는 영역입니다.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상태: 현재 사용자가 어떤 조직에도 속해 있지 않은 상태임을 나타냅니다.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새로운 조직을 생성하는 버튼입니다. 이 버튼을 클릭하면 새로운 조직을 만들 수 있는 페이지로 이동합니다.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기능: 현재 개인 계정을 조직으로 전환하는 기능입니다.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YJS511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현재 사용자 계정인 'YJS511'을 조직으로 전환하는 버튼입니다. 이 버튼을 누르면 개인 계정이 조직으로 변경되고, 기존에 개인 계정에 있던 모든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리포지토리와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설정이 새로 생성된 조직으로 이전됩니다.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9CBE493-C860-962C-8FD9-7F33A9176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4" y="2543574"/>
            <a:ext cx="5464560" cy="17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76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9CBA566D-CDEA-920B-A0EA-E237D157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620" y="2886540"/>
            <a:ext cx="6096000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엔터프라이즈 계정과 관련된 모든 정보</a:t>
            </a:r>
            <a:r>
              <a:rPr kumimoji="0" lang="en-US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trial</a:t>
            </a:r>
            <a:r>
              <a:rPr kumimoji="0" lang="ko-KR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en-US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엔터프라이즈 계정을 무료로 체험해 볼 수 있는 버튼입니다. 이 버튼을 클릭하면 엔터프라이즈 계정의 기능을 일정 기간 동안 무료로 사용해 볼 수 있습니다.</a:t>
            </a:r>
          </a:p>
        </p:txBody>
      </p:sp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28769604-C62D-9098-8B4E-B6E87743C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6" y="2472976"/>
            <a:ext cx="5352254" cy="19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6E67FFF9-625E-F7B4-23D6-B24DC900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3D4A59F-58C2-8396-2F95-545B2C61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23"/>
          <a:stretch/>
        </p:blipFill>
        <p:spPr>
          <a:xfrm>
            <a:off x="376745" y="341483"/>
            <a:ext cx="6004373" cy="2479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6246887" y="462803"/>
            <a:ext cx="5567701" cy="593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 profile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10. Contributions &amp; activity</a:t>
            </a:r>
          </a:p>
          <a:p>
            <a:pPr lvl="1"/>
            <a:r>
              <a:rPr lang="en-US" altLang="ko-KR" sz="1050" dirty="0"/>
              <a:t>Make profile private and hide activity</a:t>
            </a:r>
            <a:r>
              <a:rPr lang="ko-KR" altLang="en-US" sz="1050" dirty="0"/>
              <a:t>는 프로필을 비공개로 설정하고 활동 내역을 숨기는 옵션입니다</a:t>
            </a:r>
            <a:r>
              <a:rPr lang="en-US" altLang="ko-KR" sz="1050" dirty="0"/>
              <a:t>. </a:t>
            </a:r>
            <a:r>
              <a:rPr lang="ko-KR" altLang="en-US" sz="1050" dirty="0" err="1"/>
              <a:t>팔로워</a:t>
            </a:r>
            <a:r>
              <a:rPr lang="en-US" altLang="ko-KR" sz="1050" dirty="0"/>
              <a:t>, </a:t>
            </a:r>
            <a:r>
              <a:rPr lang="ko-KR" altLang="en-US" sz="1050" dirty="0"/>
              <a:t>스타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피드</a:t>
            </a:r>
            <a:r>
              <a:rPr lang="en-US" altLang="ko-KR" sz="1050" dirty="0"/>
              <a:t>, </a:t>
            </a:r>
            <a:r>
              <a:rPr lang="ko-KR" altLang="en-US" sz="1050" dirty="0"/>
              <a:t>리더보드</a:t>
            </a:r>
            <a:r>
              <a:rPr lang="en-US" altLang="ko-KR" sz="1050" dirty="0"/>
              <a:t>, </a:t>
            </a:r>
            <a:r>
              <a:rPr lang="ko-KR" altLang="en-US" sz="1050" dirty="0"/>
              <a:t>릴리즈 등 소셜 기능에서 내 활동이 보이지 않도록 설정합니다</a:t>
            </a:r>
            <a:r>
              <a:rPr lang="en-US" altLang="ko-KR" sz="105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en-US" altLang="ko-KR" sz="1050" dirty="0"/>
              <a:t>Include private contributions on my profile</a:t>
            </a:r>
            <a:r>
              <a:rPr lang="ko-KR" altLang="en-US" sz="1050" dirty="0"/>
              <a:t>은 비공개 기여를 프로필에 포함하는 옵션입니다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어떤 저장소나 조직 정보 없이 개인의 기여 그래프</a:t>
            </a:r>
            <a:r>
              <a:rPr lang="en-US" altLang="ko-KR" sz="1050" dirty="0"/>
              <a:t>, </a:t>
            </a:r>
            <a:r>
              <a:rPr lang="ko-KR" altLang="en-US" sz="1050" dirty="0"/>
              <a:t>성과</a:t>
            </a:r>
            <a:r>
              <a:rPr lang="en-US" altLang="ko-KR" sz="1050" dirty="0"/>
              <a:t>, </a:t>
            </a:r>
            <a:r>
              <a:rPr lang="ko-KR" altLang="en-US" sz="1050" dirty="0"/>
              <a:t>활동 개요가 표시됩니다</a:t>
            </a:r>
            <a:r>
              <a:rPr lang="en-US" altLang="ko-KR" sz="1050" dirty="0"/>
              <a:t>. </a:t>
            </a:r>
            <a:r>
              <a:rPr lang="ko-KR" altLang="en-US" sz="1050" dirty="0"/>
              <a:t>더 자세한 내용은 </a:t>
            </a:r>
            <a:r>
              <a:rPr lang="en-US" altLang="ko-KR" sz="1050" dirty="0"/>
              <a:t>'Read more'</a:t>
            </a:r>
            <a:r>
              <a:rPr lang="ko-KR" altLang="en-US" sz="1050" dirty="0"/>
              <a:t>를 클릭하여 확인할 수 있습니다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en-US" altLang="ko-KR" sz="1050" dirty="0"/>
              <a:t>Update preferences</a:t>
            </a:r>
            <a:r>
              <a:rPr lang="ko-KR" altLang="en-US" sz="1050" dirty="0"/>
              <a:t>는 위 설정들을 저장하는 버튼입니다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11. Profile settings</a:t>
            </a:r>
          </a:p>
          <a:p>
            <a:pPr lvl="1"/>
            <a:r>
              <a:rPr lang="en-US" altLang="ko-KR" sz="1050" dirty="0"/>
              <a:t>Show Achievements on my profile</a:t>
            </a:r>
            <a:r>
              <a:rPr lang="ko-KR" altLang="en-US" sz="1050" dirty="0"/>
              <a:t>은 프로필에 성과를 표시하는 옵션입니다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활성화하면 프로필에 사용자의 성과가 표시됩니다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dirty="0"/>
              <a:t>          Update preferences</a:t>
            </a:r>
            <a:r>
              <a:rPr lang="ko-KR" altLang="en-US" sz="1050" dirty="0"/>
              <a:t>은 위 설정을 저장하는 버튼입니다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b="1" dirty="0"/>
              <a:t>12. GitHub Developer Program</a:t>
            </a:r>
          </a:p>
          <a:p>
            <a:pPr lvl="1"/>
            <a:r>
              <a:rPr lang="ko-KR" altLang="en-US" sz="1050" dirty="0"/>
              <a:t>깃 허브와 통합되는 애플리케이션</a:t>
            </a:r>
            <a:r>
              <a:rPr lang="en-US" altLang="ko-KR" sz="1050" dirty="0"/>
              <a:t>, </a:t>
            </a:r>
            <a:r>
              <a:rPr lang="ko-KR" altLang="en-US" sz="1050" dirty="0"/>
              <a:t>서비스 또는 도구를 개발하는 경우 참여할 수 있는 프로그램입니다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b="1" dirty="0"/>
              <a:t>13. Jobs profile</a:t>
            </a:r>
          </a:p>
          <a:p>
            <a:pPr lvl="1"/>
            <a:r>
              <a:rPr lang="en-US" altLang="ko-KR" sz="1050" dirty="0"/>
              <a:t>Available for hire</a:t>
            </a:r>
            <a:r>
              <a:rPr lang="ko-KR" altLang="en-US" sz="1050" dirty="0"/>
              <a:t>는 채용 가능 상태를 설정하는 옵션입니다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활성화하면 다른 사용자들에게 채용 가능함을 알릴 수 있습니다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lvl="1"/>
            <a:r>
              <a:rPr lang="en-US" altLang="ko-KR" sz="1050" dirty="0"/>
              <a:t>Save jobs profile</a:t>
            </a:r>
            <a:r>
              <a:rPr lang="ko-KR" altLang="en-US" sz="1050" dirty="0"/>
              <a:t>은 채용 프로필 설정을 저장하는 버튼입니다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14. Trending settings</a:t>
            </a:r>
          </a:p>
          <a:p>
            <a:pPr lvl="1"/>
            <a:r>
              <a:rPr lang="en-US" altLang="ko-KR" sz="1050" dirty="0"/>
              <a:t>Preferred spoken language</a:t>
            </a:r>
            <a:r>
              <a:rPr lang="ko-KR" altLang="en-US" sz="1050" dirty="0"/>
              <a:t>는</a:t>
            </a:r>
            <a:r>
              <a:rPr lang="en-US" altLang="ko-KR" sz="1050" dirty="0"/>
              <a:t> </a:t>
            </a:r>
            <a:r>
              <a:rPr lang="ko-KR" altLang="en-US" sz="1050" dirty="0"/>
              <a:t>선호하는 언어를 설정하는 옵션입니다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설정된 언어를 기반으로 </a:t>
            </a:r>
            <a:r>
              <a:rPr lang="en-US" altLang="ko-KR" sz="1050" dirty="0"/>
              <a:t>'Explore' </a:t>
            </a:r>
            <a:r>
              <a:rPr lang="ko-KR" altLang="en-US" sz="1050" dirty="0"/>
              <a:t>탭의 </a:t>
            </a:r>
            <a:r>
              <a:rPr lang="en-US" altLang="ko-KR" sz="1050" dirty="0"/>
              <a:t>Trending settings</a:t>
            </a:r>
            <a:r>
              <a:rPr lang="ko-KR" altLang="en-US" sz="1050" dirty="0"/>
              <a:t>목록이 </a:t>
            </a:r>
            <a:r>
              <a:rPr lang="ko-KR" altLang="en-US" sz="1050" dirty="0" err="1"/>
              <a:t>필터링됩니다</a:t>
            </a:r>
            <a:r>
              <a:rPr lang="en-US" altLang="ko-KR" sz="105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dirty="0"/>
              <a:t>          Save Trending settings</a:t>
            </a:r>
            <a:r>
              <a:rPr lang="ko-KR" altLang="en-US" sz="1050" dirty="0"/>
              <a:t>는 </a:t>
            </a:r>
            <a:r>
              <a:rPr lang="ko-KR" altLang="en-US" sz="1050" dirty="0" err="1"/>
              <a:t>트렌딩</a:t>
            </a:r>
            <a:r>
              <a:rPr lang="ko-KR" altLang="en-US" sz="1050" dirty="0"/>
              <a:t> 설정을 저장하는 버튼입니다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3D4A59F-58C2-8396-2F95-545B2C61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0"/>
          <a:stretch/>
        </p:blipFill>
        <p:spPr>
          <a:xfrm>
            <a:off x="376078" y="2924904"/>
            <a:ext cx="5870809" cy="30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CCFB5870-69F0-4F8E-2635-6CC40B23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32297"/>
            <a:ext cx="6096000" cy="399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Moderation – Blocked 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차단 기능을 의미합니다.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특정 사용자를 검색하여 차단 목록에 추가하는 기능입니다.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이름, 전체 이름 또는 이메일 주소로 검색하여 차단할 사용자를 찾을 수 있습니다.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Blocking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following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repositories</a:t>
            </a:r>
            <a:endParaRPr kumimoji="0" lang="ko-KR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사용자를 차단하면 발생하는 제한 사항을 설명합니다.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사용자의 모든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저장소에서이슈나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리퀘스트를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열거나 댓글을 달 수 없습니다.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사용자의 저장소를 스타, 포크,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워치할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수 없습니다.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사용자의 위키 페이지를 추가하거나 편집할 수 없습니다.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Additionally, blocked users are not able to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 b="1" dirty="0">
                <a:latin typeface="Arial" panose="020B0604020202020204" pitchFamily="34" charset="0"/>
              </a:rPr>
              <a:t>            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사용자가 할 수 없는 추가적인 행위를 설명합니다.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사용자를 자신의 저장소에 협력자로 초대할 수 없습니다.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사용자의 공개 활동을 추적할 수 없습니다.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사용자는 공개 저장소에서 사용자의 이름을 언급하여 알림을 보낼 수 없습니다.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차단된 사용자 목록을 보여주는 영역입니다.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차단된 사용자가 없음을 나타냅니다.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4ADDFE3-1D58-CD69-761E-EDF027B39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0" y="1795313"/>
            <a:ext cx="5274683" cy="32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7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A676408B-000C-655E-A92E-2D721F8C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950" y="2078628"/>
            <a:ext cx="6096000" cy="270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Moderation – Interaction limits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Temporary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limits</a:t>
            </a:r>
            <a:endParaRPr kumimoji="0" lang="ko-KR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임시 상호 작용 제한 기능의 제목입니다.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저장소에 대한 외부 사용자의 상호 작용을 일정 기간 동안 제한하는 기능입니다.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50" dirty="0"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계정을 새로 생성한 사용자의 상호 작용을 제한하는 옵션입니다.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>
                <a:latin typeface="Arial" panose="020B0604020202020204" pitchFamily="34" charset="0"/>
              </a:rPr>
              <a:t>3.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contributors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저장소에 이전에 기여한 경험이 없는 사용자의 상호 작용을 제한하는 옵션입니다.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repository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collaborators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저장소의 협력자가 아닌 사용자의 상호 작용을 제한하는 옵션입니다.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CD1FD0-4E03-2D5B-A635-0CC972A8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2" y="2021578"/>
            <a:ext cx="5560088" cy="28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17188B6F-3E11-5A83-389E-54DDC6C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666" y="2170963"/>
            <a:ext cx="6096000" cy="251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Moderation – Code review limits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limits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리뷰 제한 기능의 제목입니다.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공개 저장소에서 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리퀘스트에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대한 승인 또는 변경 요청을 할 수 있는 사용자를 제한하는 기능입니다. 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reviews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repositories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저장소에 대해 코드 리뷰 제한을 활성화하면 해당 저장소에 대한 접근 권한이 명시적으로 부여된 사용자만 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리퀘스트에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대한 승인 또는 변경 요청을 할 수 있습니다. 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repositorie</a:t>
            </a:r>
            <a:r>
              <a:rPr lang="en-US" altLang="ko-KR" sz="1050" dirty="0">
                <a:latin typeface="Arial" panose="020B0604020202020204" pitchFamily="34" charset="0"/>
              </a:rPr>
              <a:t>s</a:t>
            </a:r>
            <a:endParaRPr kumimoji="0" lang="en-US" altLang="ko-KR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저장소에 대한 코드 리뷰 제한을 해제하면 모든 사용자가 풀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리퀘스트에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대한 검토를 제출할 수 있습니다. 단, 댓글을 통한 검토는 계속 허용됩니다.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094E1CE-3AFD-6337-B615-F323B6FCA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4" y="2740214"/>
            <a:ext cx="5172919" cy="13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856" y="264234"/>
            <a:ext cx="6016282" cy="636099"/>
          </a:xfrm>
        </p:spPr>
        <p:txBody>
          <a:bodyPr>
            <a:noAutofit/>
          </a:bodyPr>
          <a:lstStyle/>
          <a:p>
            <a:pPr algn="l"/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default branch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5EB84-E527-D765-EA06-82CB0E64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09" y="1164557"/>
            <a:ext cx="5858407" cy="1328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4EA39-ECDC-2F79-EF9B-496502E06F43}"/>
              </a:ext>
            </a:extLst>
          </p:cNvPr>
          <p:cNvSpPr txBox="1"/>
          <p:nvPr/>
        </p:nvSpPr>
        <p:spPr>
          <a:xfrm>
            <a:off x="7032746" y="1644109"/>
            <a:ext cx="479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기본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브렌치를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설정할 수 있음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설정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CF9DA9-3B6C-2E73-1390-0F9206FA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94" y="3060784"/>
            <a:ext cx="3305636" cy="3229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AC515-BE7D-7E29-F4CE-18D9EB06E7F2}"/>
              </a:ext>
            </a:extLst>
          </p:cNvPr>
          <p:cNvSpPr txBox="1"/>
          <p:nvPr/>
        </p:nvSpPr>
        <p:spPr>
          <a:xfrm>
            <a:off x="6751162" y="4352331"/>
            <a:ext cx="53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Branches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탭에서 기본으로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main(default)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것을 확인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할수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096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562A7B-825B-7AD0-0FE2-D10AB951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6" y="1392210"/>
            <a:ext cx="5858485" cy="1193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374563-5C00-917A-5D26-E9CDA4F6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39" y="3078055"/>
            <a:ext cx="3248478" cy="3400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7BEFB-2DC1-9AED-939D-21CC6CF8BCC2}"/>
              </a:ext>
            </a:extLst>
          </p:cNvPr>
          <p:cNvSpPr txBox="1"/>
          <p:nvPr/>
        </p:nvSpPr>
        <p:spPr>
          <a:xfrm>
            <a:off x="6737100" y="4039841"/>
            <a:ext cx="5081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Branches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탭에서 기본으로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main2(default)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것을 확인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할수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main2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변경전에 만든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기본값은 바뀌지 않는다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67BE0-692C-628A-AFB0-6DA57874078E}"/>
              </a:ext>
            </a:extLst>
          </p:cNvPr>
          <p:cNvSpPr txBox="1"/>
          <p:nvPr/>
        </p:nvSpPr>
        <p:spPr>
          <a:xfrm>
            <a:off x="8398790" y="1804528"/>
            <a:ext cx="175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main2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변경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AF284F3A-D45E-3502-4041-BF5EC6D12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855" y="264234"/>
            <a:ext cx="6059065" cy="636099"/>
          </a:xfrm>
        </p:spPr>
        <p:txBody>
          <a:bodyPr>
            <a:noAutofit/>
          </a:bodyPr>
          <a:lstStyle/>
          <a:p>
            <a:pPr algn="l"/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default branch</a:t>
            </a:r>
          </a:p>
        </p:txBody>
      </p:sp>
    </p:spTree>
    <p:extLst>
      <p:ext uri="{BB962C8B-B14F-4D97-AF65-F5344CB8AC3E}">
        <p14:creationId xmlns:p14="http://schemas.microsoft.com/office/powerpoint/2010/main" val="72934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7BEFB-2DC1-9AED-939D-21CC6CF8BCC2}"/>
              </a:ext>
            </a:extLst>
          </p:cNvPr>
          <p:cNvSpPr txBox="1"/>
          <p:nvPr/>
        </p:nvSpPr>
        <p:spPr>
          <a:xfrm>
            <a:off x="8559331" y="2859613"/>
            <a:ext cx="34721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후 설정에서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Default branch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설정을 따로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원하는대로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바꿀수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CF08B-CC5F-AA5D-89B5-44596F89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5" y="1537598"/>
            <a:ext cx="7753165" cy="41373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462887-EC95-1631-6DC2-E902DC1785AF}"/>
              </a:ext>
            </a:extLst>
          </p:cNvPr>
          <p:cNvSpPr/>
          <p:nvPr/>
        </p:nvSpPr>
        <p:spPr>
          <a:xfrm>
            <a:off x="2941163" y="4402318"/>
            <a:ext cx="5410985" cy="112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FF08C342-67C4-301E-AAF6-89EC8BA7DF87}"/>
              </a:ext>
            </a:extLst>
          </p:cNvPr>
          <p:cNvSpPr txBox="1">
            <a:spLocks/>
          </p:cNvSpPr>
          <p:nvPr/>
        </p:nvSpPr>
        <p:spPr>
          <a:xfrm>
            <a:off x="384516" y="354535"/>
            <a:ext cx="6185095" cy="6360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default branch</a:t>
            </a:r>
          </a:p>
        </p:txBody>
      </p:sp>
    </p:spTree>
    <p:extLst>
      <p:ext uri="{BB962C8B-B14F-4D97-AF65-F5344CB8AC3E}">
        <p14:creationId xmlns:p14="http://schemas.microsoft.com/office/powerpoint/2010/main" val="208145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66" y="91827"/>
            <a:ext cx="3315286" cy="6360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Repositories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515967-C0D7-D178-8AF1-6C9D419F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6" y="819742"/>
            <a:ext cx="5819433" cy="3778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DDA30-1D15-EA90-F21A-BB78BB07AF8C}"/>
              </a:ext>
            </a:extLst>
          </p:cNvPr>
          <p:cNvSpPr txBox="1"/>
          <p:nvPr/>
        </p:nvSpPr>
        <p:spPr>
          <a:xfrm>
            <a:off x="6992780" y="637580"/>
            <a:ext cx="470362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사용자의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Repositories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사람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참가한것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포함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확인할 수 있다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리포지토리를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리포지토리로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이동한다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참가중인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리포지토리일경우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leave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나갈수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사용자의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탭에서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Collaborators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참가 인원까지 확인 가능하다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참가중인 </a:t>
            </a:r>
            <a:r>
              <a:rPr lang="ko-KR" altLang="en-US" sz="17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</a:t>
            </a:r>
            <a:r>
              <a:rPr lang="ko-KR" altLang="en-US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7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일경우</a:t>
            </a:r>
            <a:r>
              <a:rPr lang="ko-KR" altLang="en-US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collaborators</a:t>
            </a:r>
            <a:r>
              <a:rPr lang="ko-KR" altLang="en-US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출력되지 않음</a:t>
            </a:r>
            <a:r>
              <a:rPr lang="en-US" altLang="ko-KR" sz="17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E204C6-0BCA-DDB7-C6F7-C0B54561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6" y="4859323"/>
            <a:ext cx="5819433" cy="1737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20A922-EF70-67A3-CB3F-AD63AEB36332}"/>
              </a:ext>
            </a:extLst>
          </p:cNvPr>
          <p:cNvSpPr txBox="1"/>
          <p:nvPr/>
        </p:nvSpPr>
        <p:spPr>
          <a:xfrm>
            <a:off x="6992780" y="5155867"/>
            <a:ext cx="470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Deleted repositories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리포지토리를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확인할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복구가능한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리포지토리는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복구 가능하다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44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96" y="242561"/>
            <a:ext cx="3315286" cy="6360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Repositories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DDA30-1D15-EA90-F21A-BB78BB07AF8C}"/>
              </a:ext>
            </a:extLst>
          </p:cNvPr>
          <p:cNvSpPr txBox="1"/>
          <p:nvPr/>
        </p:nvSpPr>
        <p:spPr>
          <a:xfrm>
            <a:off x="773747" y="1757310"/>
            <a:ext cx="575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리포지토리를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해당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844B5-49F3-6AD1-60E1-7424AF908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11"/>
          <a:stretch/>
        </p:blipFill>
        <p:spPr>
          <a:xfrm>
            <a:off x="1556318" y="2442162"/>
            <a:ext cx="3315286" cy="22882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C85AF7-3A3B-ABAD-A3E3-D73B5166135B}"/>
              </a:ext>
            </a:extLst>
          </p:cNvPr>
          <p:cNvSpPr/>
          <p:nvPr/>
        </p:nvSpPr>
        <p:spPr>
          <a:xfrm>
            <a:off x="1655720" y="3609600"/>
            <a:ext cx="2707153" cy="389450"/>
          </a:xfrm>
          <a:prstGeom prst="rect">
            <a:avLst/>
          </a:prstGeom>
          <a:noFill/>
          <a:ln w="63500" cmpd="sng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C37F9B-6239-3AF9-2FCF-3AE8DBAF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39" y="1665059"/>
            <a:ext cx="4972207" cy="384243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6D2006A-0EC9-E30D-6274-76550780512B}"/>
              </a:ext>
            </a:extLst>
          </p:cNvPr>
          <p:cNvCxnSpPr/>
          <p:nvPr/>
        </p:nvCxnSpPr>
        <p:spPr>
          <a:xfrm>
            <a:off x="5363852" y="3609600"/>
            <a:ext cx="124433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8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29" y="197930"/>
            <a:ext cx="5031544" cy="6360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Deleted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Repositories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DDA30-1D15-EA90-F21A-BB78BB07AF8C}"/>
              </a:ext>
            </a:extLst>
          </p:cNvPr>
          <p:cNvSpPr txBox="1"/>
          <p:nvPr/>
        </p:nvSpPr>
        <p:spPr>
          <a:xfrm>
            <a:off x="371162" y="1553143"/>
            <a:ext cx="82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Deleted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Repositories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삭제한 개인소유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리포지토리를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복구할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EF889-F86D-CC7E-8AD3-A6FEF7F0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8" y="2959215"/>
            <a:ext cx="5209056" cy="1455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C85AF7-3A3B-ABAD-A3E3-D73B5166135B}"/>
              </a:ext>
            </a:extLst>
          </p:cNvPr>
          <p:cNvSpPr/>
          <p:nvPr/>
        </p:nvSpPr>
        <p:spPr>
          <a:xfrm>
            <a:off x="3656029" y="3921844"/>
            <a:ext cx="1696825" cy="389450"/>
          </a:xfrm>
          <a:prstGeom prst="rect">
            <a:avLst/>
          </a:prstGeom>
          <a:noFill/>
          <a:ln w="63500" cmpd="sng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6D2006A-0EC9-E30D-6274-76550780512B}"/>
              </a:ext>
            </a:extLst>
          </p:cNvPr>
          <p:cNvCxnSpPr>
            <a:cxnSpLocks/>
          </p:cNvCxnSpPr>
          <p:nvPr/>
        </p:nvCxnSpPr>
        <p:spPr>
          <a:xfrm>
            <a:off x="5684363" y="3686990"/>
            <a:ext cx="103380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8D586E8-CACC-6299-3562-1F122601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568" y="2219123"/>
            <a:ext cx="5095789" cy="29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</a:blip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80" y="293860"/>
            <a:ext cx="4883375" cy="636099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Dotfiles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F826-95CF-0E33-DD5D-88619A9276C9}"/>
              </a:ext>
            </a:extLst>
          </p:cNvPr>
          <p:cNvSpPr txBox="1"/>
          <p:nvPr/>
        </p:nvSpPr>
        <p:spPr>
          <a:xfrm>
            <a:off x="1018918" y="1442169"/>
            <a:ext cx="1044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Dotfiles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사용하면 쉽게 프로젝트에 맞는 환경을 웹이나 로컬의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VS Code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실행해서 개발할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개발환경의 필요한 설정은 프로젝트의 </a:t>
            </a:r>
            <a:r>
              <a:rPr lang="en-US" altLang="ko-KR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할 수 있지만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실제로 개발하려고 보면 개인에게 최적화된 환경이 필요하다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9DC35-8E70-53AF-377E-5291F3DA6EE5}"/>
              </a:ext>
            </a:extLst>
          </p:cNvPr>
          <p:cNvSpPr txBox="1"/>
          <p:nvPr/>
        </p:nvSpPr>
        <p:spPr>
          <a:xfrm>
            <a:off x="1018918" y="2622211"/>
            <a:ext cx="204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E8A577-C7C7-E170-D737-B8B76829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00" y="3083962"/>
            <a:ext cx="7163800" cy="1086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404548-7F2A-1659-2F92-787DA43FD620}"/>
              </a:ext>
            </a:extLst>
          </p:cNvPr>
          <p:cNvSpPr txBox="1"/>
          <p:nvPr/>
        </p:nvSpPr>
        <p:spPr>
          <a:xfrm>
            <a:off x="873962" y="4507271"/>
            <a:ext cx="10444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필요한 설정을 할 수 있게 하는 저장소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 쓰는 설정 같은 것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여기에서 설정하면 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원래는 자신의 계정의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저장소를 이용해서 설정해야 했지만 원하는 저장소를 지정해서 설정할 수 있게 되었다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76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2CD7EE1D-E258-56E3-2509-2C9CA3CB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5907486" y="1039883"/>
            <a:ext cx="6092836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Account</a:t>
            </a:r>
          </a:p>
          <a:p>
            <a:pPr marL="228600" indent="-228600">
              <a:buAutoNum type="arabicPeriod"/>
            </a:pPr>
            <a:endParaRPr lang="en-US" altLang="ko-KR" sz="1050" b="1" dirty="0"/>
          </a:p>
          <a:p>
            <a:pPr marL="228600" indent="-228600">
              <a:buAutoNum type="arabicPeriod"/>
            </a:pPr>
            <a:r>
              <a:rPr lang="en-US" altLang="ko-KR" sz="1050" b="1" dirty="0"/>
              <a:t>Change username</a:t>
            </a:r>
          </a:p>
          <a:p>
            <a:pPr lvl="1"/>
            <a:r>
              <a:rPr lang="ko-KR" altLang="en-US" sz="1050" dirty="0"/>
              <a:t>주의 사항은</a:t>
            </a:r>
            <a:r>
              <a:rPr lang="en-US" altLang="ko-KR" sz="1050" dirty="0"/>
              <a:t> </a:t>
            </a:r>
            <a:r>
              <a:rPr lang="ko-KR" altLang="en-US" sz="1050" dirty="0"/>
              <a:t>사용자 이름 변경은 예상치 못한 문제를 야기할 수 있다고 명시되어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변경 방법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"Change username" </a:t>
            </a:r>
            <a:r>
              <a:rPr lang="ko-KR" altLang="en-US" sz="1050" dirty="0"/>
              <a:t>버튼을 클릭하여 변경 절차를 진행합니다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2. Link Patreon account</a:t>
            </a:r>
          </a:p>
          <a:p>
            <a:pPr lvl="1"/>
            <a:r>
              <a:rPr lang="en-US" altLang="ko-KR" sz="1050" dirty="0"/>
              <a:t>Patreon </a:t>
            </a:r>
            <a:r>
              <a:rPr lang="ko-KR" altLang="en-US" sz="1050" dirty="0"/>
              <a:t>후원자와 </a:t>
            </a:r>
            <a:r>
              <a:rPr lang="en-US" altLang="ko-KR" sz="1050" dirty="0"/>
              <a:t>GitHub </a:t>
            </a:r>
            <a:r>
              <a:rPr lang="ko-KR" altLang="en-US" sz="1050" dirty="0"/>
              <a:t>스폰서를 연결하여 </a:t>
            </a:r>
            <a:r>
              <a:rPr lang="en-US" altLang="ko-KR" sz="1050" dirty="0"/>
              <a:t>GitHub</a:t>
            </a:r>
            <a:r>
              <a:rPr lang="ko-KR" altLang="en-US" sz="1050" dirty="0"/>
              <a:t>에서 스폰서십을 인정받을 수 있도록 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 err="1"/>
              <a:t>후원받는</a:t>
            </a:r>
            <a:r>
              <a:rPr lang="ko-KR" altLang="en-US" sz="1050" dirty="0"/>
              <a:t> 사람 역시 </a:t>
            </a:r>
            <a:r>
              <a:rPr lang="en-US" altLang="ko-KR" sz="1050" dirty="0"/>
              <a:t>Patreon</a:t>
            </a:r>
            <a:r>
              <a:rPr lang="ko-KR" altLang="en-US" sz="1050" dirty="0"/>
              <a:t>과 </a:t>
            </a:r>
            <a:r>
              <a:rPr lang="en-US" altLang="ko-KR" sz="1050" dirty="0"/>
              <a:t>GitHub </a:t>
            </a:r>
            <a:r>
              <a:rPr lang="ko-KR" altLang="en-US" sz="1050" dirty="0"/>
              <a:t>계정을 연결하고</a:t>
            </a:r>
            <a:r>
              <a:rPr lang="en-US" altLang="ko-KR" sz="1050" dirty="0"/>
              <a:t>, </a:t>
            </a:r>
            <a:r>
              <a:rPr lang="ko-KR" altLang="en-US" sz="1050" dirty="0"/>
              <a:t>공개적인 </a:t>
            </a:r>
            <a:r>
              <a:rPr lang="en-US" altLang="ko-KR" sz="1050" dirty="0"/>
              <a:t>GitHub Sponsors </a:t>
            </a:r>
            <a:r>
              <a:rPr lang="ko-KR" altLang="en-US" sz="1050" dirty="0"/>
              <a:t>프로필을 가지고 있어야 합니다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"Connect with Patreon" </a:t>
            </a:r>
            <a:r>
              <a:rPr lang="ko-KR" altLang="en-US" sz="1050" dirty="0"/>
              <a:t>버튼을 클릭하여 </a:t>
            </a:r>
            <a:r>
              <a:rPr lang="en-US" altLang="ko-KR" sz="1050" dirty="0"/>
              <a:t>Patreon </a:t>
            </a:r>
            <a:r>
              <a:rPr lang="ko-KR" altLang="en-US" sz="1050" dirty="0"/>
              <a:t>계정과 연결합니다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3. Export account data</a:t>
            </a:r>
          </a:p>
          <a:p>
            <a:pPr lvl="1"/>
            <a:r>
              <a:rPr lang="ko-KR" altLang="en-US" sz="1050" dirty="0"/>
              <a:t>모든 저장소와 프로필 메타데이터</a:t>
            </a:r>
          </a:p>
          <a:p>
            <a:pPr lvl="1"/>
            <a:r>
              <a:rPr lang="ko-KR" altLang="en-US" sz="1050" dirty="0"/>
              <a:t>내보낸 데이터는 </a:t>
            </a:r>
            <a:r>
              <a:rPr lang="en-US" altLang="ko-KR" sz="1050" dirty="0"/>
              <a:t>7</a:t>
            </a:r>
            <a:r>
              <a:rPr lang="ko-KR" altLang="en-US" sz="1050" dirty="0"/>
              <a:t>일 동안 사용 가능합니다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"Start export" </a:t>
            </a:r>
            <a:r>
              <a:rPr lang="ko-KR" altLang="en-US" sz="1050" dirty="0"/>
              <a:t>버튼을 클릭하여 내보내기를 시작합니다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4. Successor settings</a:t>
            </a:r>
          </a:p>
          <a:p>
            <a:pPr lvl="1"/>
            <a:r>
              <a:rPr lang="ko-KR" altLang="en-US" sz="1050" dirty="0"/>
              <a:t>사용자 사망 시 계정을 다른 사용자에게 이전하기 위한 설정입니다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후계자 설정은 법적 상속 규정을 대체하지 않으며</a:t>
            </a:r>
            <a:r>
              <a:rPr lang="en-US" altLang="ko-KR" sz="1050" dirty="0"/>
              <a:t>, </a:t>
            </a:r>
            <a:r>
              <a:rPr lang="ko-KR" altLang="en-US" sz="1050" dirty="0"/>
              <a:t>관련 법률에 따라 다를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"Add Successor" </a:t>
            </a:r>
            <a:r>
              <a:rPr lang="ko-KR" altLang="en-US" sz="1050" dirty="0"/>
              <a:t>버튼을 클릭합니다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후계자의 사용자 이름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이름 또는 이메일 주소로 검색하여 추가합니다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5. Delete account</a:t>
            </a:r>
          </a:p>
          <a:p>
            <a:pPr lvl="1"/>
            <a:r>
              <a:rPr lang="ko-KR" altLang="en-US" sz="1050" dirty="0"/>
              <a:t>계정 삭제는 되돌릴 수 없는 작업입니다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신중하게 결정해야 합니다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"Delete your account" </a:t>
            </a:r>
            <a:r>
              <a:rPr lang="ko-KR" altLang="en-US" sz="1050" dirty="0"/>
              <a:t>버튼을 클릭하여 계정을 삭제합니다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F106835-0C1F-4B36-33AF-FA34DF8F5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7" y="376761"/>
            <a:ext cx="5640393" cy="61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</a:blip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5F826-95CF-0E33-DD5D-88619A9276C9}"/>
              </a:ext>
            </a:extLst>
          </p:cNvPr>
          <p:cNvSpPr txBox="1"/>
          <p:nvPr/>
        </p:nvSpPr>
        <p:spPr>
          <a:xfrm>
            <a:off x="1448997" y="1410267"/>
            <a:ext cx="92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Settings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en-US" altLang="ko-KR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활성화 여부와 저장소를 지정할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D87EF-5316-4366-B03C-D2D9B3EF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441" y="2297278"/>
            <a:ext cx="5720562" cy="315045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CBBC0A9-B2A1-7B49-08C7-61AF064A81C9}"/>
              </a:ext>
            </a:extLst>
          </p:cNvPr>
          <p:cNvCxnSpPr>
            <a:cxnSpLocks/>
          </p:cNvCxnSpPr>
          <p:nvPr/>
        </p:nvCxnSpPr>
        <p:spPr>
          <a:xfrm>
            <a:off x="3915268" y="3296889"/>
            <a:ext cx="103380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54F80E-6C2A-BBD4-14D3-EC3D885A49B1}"/>
              </a:ext>
            </a:extLst>
          </p:cNvPr>
          <p:cNvSpPr txBox="1"/>
          <p:nvPr/>
        </p:nvSpPr>
        <p:spPr>
          <a:xfrm>
            <a:off x="1182955" y="3122896"/>
            <a:ext cx="26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저장소를 지정할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C61CFCE7-2CE0-2B87-790B-C8E7F66A9A8B}"/>
              </a:ext>
            </a:extLst>
          </p:cNvPr>
          <p:cNvSpPr txBox="1">
            <a:spLocks/>
          </p:cNvSpPr>
          <p:nvPr/>
        </p:nvSpPr>
        <p:spPr>
          <a:xfrm>
            <a:off x="448280" y="293860"/>
            <a:ext cx="4883375" cy="636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 Dotfiles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078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</a:blip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5F826-95CF-0E33-DD5D-88619A9276C9}"/>
              </a:ext>
            </a:extLst>
          </p:cNvPr>
          <p:cNvSpPr txBox="1"/>
          <p:nvPr/>
        </p:nvSpPr>
        <p:spPr>
          <a:xfrm>
            <a:off x="1448997" y="1410267"/>
            <a:ext cx="92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저장소를 이용해서 환경의 초기화를 시도할 때 아래의 파일을 실행하려고 시도한다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4F80E-6C2A-BBD4-14D3-EC3D885A49B1}"/>
              </a:ext>
            </a:extLst>
          </p:cNvPr>
          <p:cNvSpPr txBox="1"/>
          <p:nvPr/>
        </p:nvSpPr>
        <p:spPr>
          <a:xfrm>
            <a:off x="1795807" y="2309396"/>
            <a:ext cx="3086000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install.sh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bootstrap.sh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bootstrap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script/bootstrap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setup.sh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setup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script/setup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001EA-28BC-EA7A-A4A7-5F7E967E434A}"/>
              </a:ext>
            </a:extLst>
          </p:cNvPr>
          <p:cNvSpPr txBox="1"/>
          <p:nvPr/>
        </p:nvSpPr>
        <p:spPr>
          <a:xfrm>
            <a:off x="5723554" y="3295220"/>
            <a:ext cx="5387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파일이 하나도 없을 경우</a:t>
            </a:r>
            <a:endParaRPr lang="en-US" altLang="ko-KR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저장소에서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시작하는 파일과 폴더를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홈 디렉터리에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심볼릭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링크로 연결 해야함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dotfiles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대한 변경 내용은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새 </a:t>
            </a:r>
            <a:r>
              <a:rPr lang="en-US" altLang="ko-KR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에만 적용되며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에는 영향을 주지 않는다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91DD9A29-D290-72ED-123A-2FD5680F192D}"/>
              </a:ext>
            </a:extLst>
          </p:cNvPr>
          <p:cNvSpPr txBox="1">
            <a:spLocks/>
          </p:cNvSpPr>
          <p:nvPr/>
        </p:nvSpPr>
        <p:spPr>
          <a:xfrm>
            <a:off x="448280" y="293860"/>
            <a:ext cx="4883375" cy="636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 Dotfiles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27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89" y="290256"/>
            <a:ext cx="4458361" cy="691808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Secrets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B4196-8425-EFE7-2B36-523FBFE4BD52}"/>
              </a:ext>
            </a:extLst>
          </p:cNvPr>
          <p:cNvSpPr txBox="1"/>
          <p:nvPr/>
        </p:nvSpPr>
        <p:spPr>
          <a:xfrm>
            <a:off x="3297839" y="4521053"/>
            <a:ext cx="559632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클라우드 서비스에 대한 액세스 토큰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주체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구독 식별자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프라이빗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이미지 레지스트리에 대한 자격 증명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EEB7B-8BE3-7C63-1C2B-23956DB55700}"/>
              </a:ext>
            </a:extLst>
          </p:cNvPr>
          <p:cNvSpPr txBox="1"/>
          <p:nvPr/>
        </p:nvSpPr>
        <p:spPr>
          <a:xfrm>
            <a:off x="882911" y="3904258"/>
            <a:ext cx="104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계정에 개발 환경에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추가할 수 있음 아래 정보를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저장하고 액세스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할수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960C0D-5518-F49B-E3D2-F2390119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35" y="1245175"/>
            <a:ext cx="7854837" cy="23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89" y="290256"/>
            <a:ext cx="4486497" cy="691808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Secrets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B4196-8425-EFE7-2B36-523FBFE4BD52}"/>
              </a:ext>
            </a:extLst>
          </p:cNvPr>
          <p:cNvSpPr txBox="1"/>
          <p:nvPr/>
        </p:nvSpPr>
        <p:spPr>
          <a:xfrm>
            <a:off x="7601984" y="1539860"/>
            <a:ext cx="4220562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이름은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영숫자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문자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[a-z], [A-Z], [0-9]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또는 밑줄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_ )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포함할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공백은 사용이 불가능</a:t>
            </a:r>
            <a:endParaRPr lang="en-US" altLang="ko-KR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GITHUB_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접두사로 시작하면 안된다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숫자로 시작하면 안된다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소문자를 구분하지 않는다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이름은 고유해야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만든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해당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고유한 이름이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있어야한다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341C7-3830-8E2B-2015-AAFDBD727885}"/>
              </a:ext>
            </a:extLst>
          </p:cNvPr>
          <p:cNvSpPr txBox="1"/>
          <p:nvPr/>
        </p:nvSpPr>
        <p:spPr>
          <a:xfrm>
            <a:off x="1741708" y="1769526"/>
            <a:ext cx="413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이름 규칙이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B1C429-5D84-7DEC-A1D5-56B9405E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9" y="2375143"/>
            <a:ext cx="6270445" cy="2107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7C572-E2F2-3DF6-6293-EEA45C0D2E98}"/>
              </a:ext>
            </a:extLst>
          </p:cNvPr>
          <p:cNvSpPr txBox="1"/>
          <p:nvPr/>
        </p:nvSpPr>
        <p:spPr>
          <a:xfrm>
            <a:off x="1312602" y="4579474"/>
            <a:ext cx="49971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이름이 같은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여러 수준이 있을 경우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가장 낮은 수준의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우선적으로 적용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최대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저장할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크기는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48KB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제한된다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08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4472428" cy="691808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Secrets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C572-E2F2-3DF6-6293-EEA45C0D2E98}"/>
              </a:ext>
            </a:extLst>
          </p:cNvPr>
          <p:cNvSpPr txBox="1"/>
          <p:nvPr/>
        </p:nvSpPr>
        <p:spPr>
          <a:xfrm>
            <a:off x="5229117" y="1346286"/>
            <a:ext cx="413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원하는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추가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할수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84562-1425-D20D-3976-EEE0BF37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34" y="1123547"/>
            <a:ext cx="2975400" cy="54441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580543-B46C-AC2B-84EB-81CAE3413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117" y="2269998"/>
            <a:ext cx="5410955" cy="251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5EFC9-6463-3600-388D-D2BFCA59E283}"/>
              </a:ext>
            </a:extLst>
          </p:cNvPr>
          <p:cNvSpPr txBox="1"/>
          <p:nvPr/>
        </p:nvSpPr>
        <p:spPr>
          <a:xfrm>
            <a:off x="5807705" y="5339329"/>
            <a:ext cx="425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버튼을 통해 추가와 삭제를 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CDB7E6-CB60-D8A9-79C4-8CCD5C277245}"/>
              </a:ext>
            </a:extLst>
          </p:cNvPr>
          <p:cNvSpPr/>
          <p:nvPr/>
        </p:nvSpPr>
        <p:spPr>
          <a:xfrm>
            <a:off x="9509760" y="2743200"/>
            <a:ext cx="998806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E5AB13-8F90-D225-AF2F-600D48F33197}"/>
              </a:ext>
            </a:extLst>
          </p:cNvPr>
          <p:cNvSpPr/>
          <p:nvPr/>
        </p:nvSpPr>
        <p:spPr>
          <a:xfrm>
            <a:off x="9586262" y="4225758"/>
            <a:ext cx="829994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F77348-7EEC-24AA-B715-DC7375C37B43}"/>
              </a:ext>
            </a:extLst>
          </p:cNvPr>
          <p:cNvCxnSpPr>
            <a:stCxn id="8" idx="3"/>
          </p:cNvCxnSpPr>
          <p:nvPr/>
        </p:nvCxnSpPr>
        <p:spPr>
          <a:xfrm flipV="1">
            <a:off x="4658834" y="3845645"/>
            <a:ext cx="570283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899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4539552" cy="691808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Secrets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A67C31-53A0-8284-5FE4-7291F70F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54" y="2785791"/>
            <a:ext cx="5477639" cy="3781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BBA304-F24E-CC1D-4C7F-741E8B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865"/>
          <a:stretch/>
        </p:blipFill>
        <p:spPr>
          <a:xfrm>
            <a:off x="506854" y="1356159"/>
            <a:ext cx="5410955" cy="9339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C27D9B-7EBB-AECD-A6A3-A09535558DC9}"/>
              </a:ext>
            </a:extLst>
          </p:cNvPr>
          <p:cNvSpPr/>
          <p:nvPr/>
        </p:nvSpPr>
        <p:spPr>
          <a:xfrm>
            <a:off x="4892342" y="1752778"/>
            <a:ext cx="387732" cy="3657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E2AE1A-6839-76F2-6AD2-CB402747581D}"/>
              </a:ext>
            </a:extLst>
          </p:cNvPr>
          <p:cNvCxnSpPr>
            <a:stCxn id="11" idx="2"/>
          </p:cNvCxnSpPr>
          <p:nvPr/>
        </p:nvCxnSpPr>
        <p:spPr>
          <a:xfrm flipH="1">
            <a:off x="3212331" y="2290078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A67408-340C-2A46-6189-DA6A44BFCFC1}"/>
              </a:ext>
            </a:extLst>
          </p:cNvPr>
          <p:cNvSpPr txBox="1"/>
          <p:nvPr/>
        </p:nvSpPr>
        <p:spPr>
          <a:xfrm>
            <a:off x="3428242" y="3090446"/>
            <a:ext cx="266775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새로 값을 추가 할 수 있다</a:t>
            </a:r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74921-FFD8-27D4-7ED6-47F569A6C5D9}"/>
              </a:ext>
            </a:extLst>
          </p:cNvPr>
          <p:cNvSpPr txBox="1"/>
          <p:nvPr/>
        </p:nvSpPr>
        <p:spPr>
          <a:xfrm>
            <a:off x="771141" y="4283052"/>
            <a:ext cx="503347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이전에 추가된 값은 암호와 되어 표시 할 수 없다</a:t>
            </a:r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B0CDA-FF6A-AA66-CC29-2EC398B83499}"/>
              </a:ext>
            </a:extLst>
          </p:cNvPr>
          <p:cNvSpPr txBox="1"/>
          <p:nvPr/>
        </p:nvSpPr>
        <p:spPr>
          <a:xfrm>
            <a:off x="2923463" y="4815027"/>
            <a:ext cx="288114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다른 </a:t>
            </a:r>
            <a:r>
              <a:rPr lang="ko-KR" altLang="en-US" sz="1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리포지토리에</a:t>
            </a:r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추가 가능</a:t>
            </a:r>
            <a:endParaRPr lang="en-US" altLang="ko-KR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5159B-94D6-653D-E6E1-26FA2A8E7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209" y="1350708"/>
            <a:ext cx="4967926" cy="49163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477F36-D414-8391-177F-E8EEC2A80F6F}"/>
              </a:ext>
            </a:extLst>
          </p:cNvPr>
          <p:cNvSpPr txBox="1"/>
          <p:nvPr/>
        </p:nvSpPr>
        <p:spPr>
          <a:xfrm>
            <a:off x="7712484" y="2616514"/>
            <a:ext cx="288048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값 추가 시 기존 방식과 동일</a:t>
            </a:r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2C849F-C2C7-4A8E-FBE7-10E3815DDDC9}"/>
              </a:ext>
            </a:extLst>
          </p:cNvPr>
          <p:cNvCxnSpPr/>
          <p:nvPr/>
        </p:nvCxnSpPr>
        <p:spPr>
          <a:xfrm flipH="1">
            <a:off x="4958269" y="3509435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A69D0B-1E4F-C418-25CB-29FAAF2910A8}"/>
              </a:ext>
            </a:extLst>
          </p:cNvPr>
          <p:cNvCxnSpPr>
            <a:cxnSpLocks/>
          </p:cNvCxnSpPr>
          <p:nvPr/>
        </p:nvCxnSpPr>
        <p:spPr>
          <a:xfrm rot="5400000" flipH="1">
            <a:off x="2675606" y="4736447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3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4539552" cy="691808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Codespaces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Secrets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F7FB8-82E4-4EA0-FE2A-8605DB5F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60" y="1622563"/>
            <a:ext cx="5425150" cy="2693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6FCCA9-61BD-1D65-1F75-CF288117C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90" y="2074180"/>
            <a:ext cx="6374309" cy="29870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4E34B3-934B-B0C2-2B7B-3F3FE638B0EB}"/>
              </a:ext>
            </a:extLst>
          </p:cNvPr>
          <p:cNvSpPr/>
          <p:nvPr/>
        </p:nvSpPr>
        <p:spPr>
          <a:xfrm>
            <a:off x="3230185" y="3096558"/>
            <a:ext cx="732769" cy="21242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C25BC-EE99-EB6F-0B0A-CBEBD91D0B6B}"/>
              </a:ext>
            </a:extLst>
          </p:cNvPr>
          <p:cNvSpPr/>
          <p:nvPr/>
        </p:nvSpPr>
        <p:spPr>
          <a:xfrm>
            <a:off x="6594658" y="2049738"/>
            <a:ext cx="1294919" cy="38674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F386D9-4442-F095-B9E0-660AB645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658" y="4595925"/>
            <a:ext cx="4610389" cy="1349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43FC2-5F21-46C0-3F4C-999B2821ABBF}"/>
              </a:ext>
            </a:extLst>
          </p:cNvPr>
          <p:cNvSpPr txBox="1"/>
          <p:nvPr/>
        </p:nvSpPr>
        <p:spPr>
          <a:xfrm>
            <a:off x="808940" y="5229705"/>
            <a:ext cx="4997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연결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주소가 노출될 경우 보안상 위험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이용하면 숨길 수 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설정하면 상수처럼 사용이 가능하다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07C79-4FD1-01FA-D029-8703FCB72B5D}"/>
              </a:ext>
            </a:extLst>
          </p:cNvPr>
          <p:cNvSpPr txBox="1"/>
          <p:nvPr/>
        </p:nvSpPr>
        <p:spPr>
          <a:xfrm>
            <a:off x="1342752" y="1326460"/>
            <a:ext cx="377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연결을 예로 든다고 가정을 한다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812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3867518" cy="6918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GPG verification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12CB3-6F94-B1DA-E642-D0BA29FA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3" y="1652204"/>
            <a:ext cx="7805834" cy="2611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1790921" y="4933802"/>
            <a:ext cx="861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코드스페이스에서 이루어진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커밋이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신뢰할 수 있는 소스에서 나왔는지 확인할 수 있도록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GPG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커밋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서명 기능을 가질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46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2995321" cy="6918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Settings Sync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1809775" y="4676729"/>
            <a:ext cx="861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코드스페이스가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VS Code Settings Sync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서비스에서 끌어와 지정한 신뢰할 수 있는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대해서만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푸시할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0F2CAC-6C46-983B-6235-FEE96C203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83" y="1912207"/>
            <a:ext cx="7431833" cy="2459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9897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4978865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Trusted repositories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3040215" y="1341209"/>
            <a:ext cx="890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리포지토리가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GPG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 및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VS Code Settings Sync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 동기화에 참조되게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AB265-8B61-6184-7E65-5E38CCC0D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873" y="2000871"/>
            <a:ext cx="6772750" cy="413534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68357C-C238-1712-EE52-903218EB7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8931" y="3112581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078BB9-1F3C-A576-C99C-AF6C4FFDAA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8930" y="3820688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53CF7C-E014-BF2B-4AB0-DB95CABF35FD}"/>
              </a:ext>
            </a:extLst>
          </p:cNvPr>
          <p:cNvSpPr txBox="1"/>
          <p:nvPr/>
        </p:nvSpPr>
        <p:spPr>
          <a:xfrm>
            <a:off x="1507126" y="3175770"/>
            <a:ext cx="216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적용되게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EF169-ACF1-CEB4-B21E-802DCB8017F5}"/>
              </a:ext>
            </a:extLst>
          </p:cNvPr>
          <p:cNvSpPr txBox="1"/>
          <p:nvPr/>
        </p:nvSpPr>
        <p:spPr>
          <a:xfrm>
            <a:off x="352790" y="3923412"/>
            <a:ext cx="3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리포지토리만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적용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963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07CF48BB-5882-F883-4503-B0D6D273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6326416" y="1674673"/>
            <a:ext cx="556770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Appearance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Theme mode</a:t>
            </a:r>
          </a:p>
          <a:p>
            <a:pPr lvl="1"/>
            <a:r>
              <a:rPr lang="ko-KR" altLang="en-US" sz="1050" dirty="0"/>
              <a:t>시스템과 동기화</a:t>
            </a:r>
            <a:r>
              <a:rPr lang="en-US" altLang="ko-KR" sz="1050" dirty="0"/>
              <a:t>:</a:t>
            </a:r>
            <a:r>
              <a:rPr lang="ko-KR" altLang="en-US" sz="1050" dirty="0"/>
              <a:t> 사용자의 운영체제</a:t>
            </a:r>
            <a:r>
              <a:rPr lang="en-US" altLang="ko-KR" sz="1050" dirty="0"/>
              <a:t>(OS)</a:t>
            </a:r>
            <a:r>
              <a:rPr lang="ko-KR" altLang="en-US" sz="1050" dirty="0"/>
              <a:t>가 밝은 모드인지 어두운 모드인지에 따라 </a:t>
            </a:r>
            <a:r>
              <a:rPr lang="ko-KR" altLang="en-US" sz="1050" dirty="0" err="1"/>
              <a:t>깃허브</a:t>
            </a:r>
            <a:r>
              <a:rPr lang="ko-KR" altLang="en-US" sz="1050" dirty="0"/>
              <a:t> 테마가 자동으로 변경됩니다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Day theme</a:t>
            </a:r>
            <a:r>
              <a:rPr lang="ko-KR" altLang="en-US" sz="1050" dirty="0"/>
              <a:t>는 밝은 배경의 테마로</a:t>
            </a:r>
            <a:r>
              <a:rPr lang="en-US" altLang="ko-KR" sz="1050" dirty="0"/>
              <a:t>, </a:t>
            </a:r>
            <a:r>
              <a:rPr lang="ko-KR" altLang="en-US" sz="1050" dirty="0"/>
              <a:t>낮에 사용하기 적합합니다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Night theme</a:t>
            </a:r>
            <a:r>
              <a:rPr lang="ko-KR" altLang="en-US" sz="1050" dirty="0"/>
              <a:t>는 어두운 배경의 테마로</a:t>
            </a:r>
            <a:r>
              <a:rPr lang="en-US" altLang="ko-KR" sz="1050" dirty="0"/>
              <a:t>, </a:t>
            </a:r>
            <a:r>
              <a:rPr lang="ko-KR" altLang="en-US" sz="1050" dirty="0"/>
              <a:t>밤에 사용하거나 눈의 피로를 줄이고 싶을 때 사용하기 적합합니다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2. Emoji skin tone preference</a:t>
            </a:r>
          </a:p>
          <a:p>
            <a:pPr lvl="1"/>
            <a:r>
              <a:rPr lang="ko-KR" altLang="en-US" sz="1050" dirty="0"/>
              <a:t>이모지에 표시되는 피부색을 미리 설정하여</a:t>
            </a:r>
            <a:r>
              <a:rPr lang="en-US" altLang="ko-KR" sz="1050" dirty="0"/>
              <a:t>, </a:t>
            </a:r>
            <a:r>
              <a:rPr lang="ko-KR" altLang="en-US" sz="1050" dirty="0"/>
              <a:t>매번 이모지를 선택할 때마다 피부색을 선택하지 않아도 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3. Tab size preference</a:t>
            </a:r>
          </a:p>
          <a:p>
            <a:pPr lvl="1"/>
            <a:r>
              <a:rPr lang="ko-KR" altLang="en-US" sz="1050" dirty="0"/>
              <a:t>코드를 표시할 때 탭</a:t>
            </a:r>
            <a:r>
              <a:rPr lang="en-US" altLang="ko-KR" sz="1050" dirty="0"/>
              <a:t>(tab) </a:t>
            </a:r>
            <a:r>
              <a:rPr lang="ko-KR" altLang="en-US" sz="1050" dirty="0"/>
              <a:t>하나가 몇 개의 공백으로 변환될지를 설정합니다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일반적으로 </a:t>
            </a:r>
            <a:r>
              <a:rPr lang="en-US" altLang="ko-KR" sz="1050" dirty="0"/>
              <a:t>4</a:t>
            </a:r>
            <a:r>
              <a:rPr lang="ko-KR" altLang="en-US" sz="1050" dirty="0"/>
              <a:t>칸 또는 </a:t>
            </a:r>
            <a:r>
              <a:rPr lang="en-US" altLang="ko-KR" sz="1050" dirty="0"/>
              <a:t>8</a:t>
            </a:r>
            <a:r>
              <a:rPr lang="ko-KR" altLang="en-US" sz="1050" dirty="0"/>
              <a:t>칸을 많이 사용합니다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4. Markdown editor font preference</a:t>
            </a:r>
          </a:p>
          <a:p>
            <a:pPr lvl="1"/>
            <a:r>
              <a:rPr lang="ko-KR" altLang="en-US" sz="1050" dirty="0"/>
              <a:t>풀 </a:t>
            </a:r>
            <a:r>
              <a:rPr lang="ko-KR" altLang="en-US" sz="1050" dirty="0" err="1"/>
              <a:t>리퀘스트</a:t>
            </a:r>
            <a:r>
              <a:rPr lang="en-US" altLang="ko-KR" sz="1050" dirty="0"/>
              <a:t>, </a:t>
            </a:r>
            <a:r>
              <a:rPr lang="ko-KR" altLang="en-US" sz="1050" dirty="0"/>
              <a:t>이슈 설명</a:t>
            </a:r>
            <a:r>
              <a:rPr lang="en-US" altLang="ko-KR" sz="1050" dirty="0"/>
              <a:t>, </a:t>
            </a:r>
            <a:r>
              <a:rPr lang="ko-KR" altLang="en-US" sz="1050" dirty="0"/>
              <a:t>코멘트 등 마크다운 스타일을 지원하는 편집기에서 사용되는 글꼴을 설정합니다</a:t>
            </a:r>
            <a:r>
              <a:rPr lang="en-US" altLang="ko-KR" sz="1050" dirty="0"/>
              <a:t>. </a:t>
            </a:r>
            <a:r>
              <a:rPr lang="ko-KR" altLang="en-US" sz="1050" dirty="0" err="1"/>
              <a:t>고정폭</a:t>
            </a:r>
            <a:r>
              <a:rPr lang="ko-KR" altLang="en-US" sz="1050" dirty="0"/>
              <a:t> 글꼴</a:t>
            </a:r>
            <a:r>
              <a:rPr lang="en-US" altLang="ko-KR" sz="1050" dirty="0"/>
              <a:t>(monospace font)</a:t>
            </a:r>
            <a:r>
              <a:rPr lang="ko-KR" altLang="en-US" sz="1050" dirty="0"/>
              <a:t>을 사용하면 코드 가독성이 높아집니다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44C8913-C86B-3701-53FD-D8009D042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4" y="447675"/>
            <a:ext cx="540013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90" y="290256"/>
            <a:ext cx="4978865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Access and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1946871" y="1269691"/>
            <a:ext cx="890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개인계정의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 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개설된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액세스하는 제한을 설정 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68357C-C238-1712-EE52-903218EB77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0973" y="3266692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078BB9-1F3C-A576-C99C-AF6C4FFDAA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0973" y="3969160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53CF7C-E014-BF2B-4AB0-DB95CABF35FD}"/>
              </a:ext>
            </a:extLst>
          </p:cNvPr>
          <p:cNvSpPr txBox="1"/>
          <p:nvPr/>
        </p:nvSpPr>
        <p:spPr>
          <a:xfrm>
            <a:off x="1549168" y="3329881"/>
            <a:ext cx="216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적용하지 않는다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EF169-ACF1-CEB4-B21E-802DCB8017F5}"/>
              </a:ext>
            </a:extLst>
          </p:cNvPr>
          <p:cNvSpPr txBox="1"/>
          <p:nvPr/>
        </p:nvSpPr>
        <p:spPr>
          <a:xfrm>
            <a:off x="394833" y="4071884"/>
            <a:ext cx="3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적용되게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4EE1E9-EFD0-F998-FC81-6E6A185D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47" y="1921162"/>
            <a:ext cx="7051848" cy="344392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B03479-18CA-7A67-69C2-695F5FCA3C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0973" y="4671627"/>
            <a:ext cx="1" cy="495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ECF5A7-E54E-D41E-3233-6187DF2526EA}"/>
              </a:ext>
            </a:extLst>
          </p:cNvPr>
          <p:cNvSpPr txBox="1"/>
          <p:nvPr/>
        </p:nvSpPr>
        <p:spPr>
          <a:xfrm>
            <a:off x="394833" y="4774351"/>
            <a:ext cx="3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리포지토리만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적용 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143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1" y="191780"/>
            <a:ext cx="4697512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Editor preference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1223647" y="1362966"/>
            <a:ext cx="97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다양한 코드 편집 환경을 제공하고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환경은 사용자의 필요에 따라 선택할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BA257-9AB8-ABA9-98DB-DDFE2A1D8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536" y="2113200"/>
            <a:ext cx="7502927" cy="40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1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1" y="191780"/>
            <a:ext cx="4697512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Default idle time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965957" y="1362966"/>
            <a:ext cx="1029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"Default Idle Timeout"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사용자가 일정 시간 동안 활동하지 않을 경우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자동으로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종료하는 시간 제한을 의미한다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618281-25D3-AE0C-FD17-8B83AFBE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42" y="2292814"/>
            <a:ext cx="9781022" cy="321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B9164-B146-BDE1-C4A7-82637E5D9906}"/>
              </a:ext>
            </a:extLst>
          </p:cNvPr>
          <p:cNvSpPr txBox="1"/>
          <p:nvPr/>
        </p:nvSpPr>
        <p:spPr>
          <a:xfrm>
            <a:off x="1224342" y="5812389"/>
            <a:ext cx="978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 시간은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분이고 사용자가 시간을 지정할 수 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최대설정 가능 시간은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분이다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23310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1" y="191780"/>
            <a:ext cx="5499372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Default retention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period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965957" y="1362966"/>
            <a:ext cx="1029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"Default retention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period"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일정 기간 동안 사용하지 않을 경우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자동으로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삭제하는 보존시간 제한을 의미합니다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B9164-B146-BDE1-C4A7-82637E5D9906}"/>
              </a:ext>
            </a:extLst>
          </p:cNvPr>
          <p:cNvSpPr txBox="1"/>
          <p:nvPr/>
        </p:nvSpPr>
        <p:spPr>
          <a:xfrm>
            <a:off x="1224342" y="5812389"/>
            <a:ext cx="978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 기간 값은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일이고 사용자가 기간을 지정할 수 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최대설정 가능 기간은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일이다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C1FC5-3DED-C6A4-138A-A613906A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57" y="2165580"/>
            <a:ext cx="10267569" cy="31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7117157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Host image version preference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965953" y="1202704"/>
            <a:ext cx="10297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Host image version preference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이미지는 정기적으로 업그레이드되어 보안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및 성능을 향상시킵니다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업그레이드된 호스트 이미지는 처음에 베타 릴리스로 제공되며 이후 테스트 기간 후에 안정적인 릴리스가 됩니다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설정에서 호스트 이미지의 안정적인 버전 또는 베타 버전을 사용하도록 선택할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4A477-4E41-0FA2-AAD1-4647DDAB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980" y="2722150"/>
            <a:ext cx="7699741" cy="35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30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1" y="191780"/>
            <a:ext cx="2052872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965955" y="1355039"/>
            <a:ext cx="10297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“Region”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실행되는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물리적 데이터 센터의 위치를 지정하는 기능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의미한다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설정은 여러 가지 이유로 중요하며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사용자는 작업에 가장 적합한 지역을 선택할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Codespace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클라우드에서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호스트되는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개발 환경이기 때문이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Region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설정이 중요하다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B575F-F045-3C9E-6ECF-15EF49EBB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440" y="2472821"/>
            <a:ext cx="7924825" cy="3949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EAEB3-D48E-FE2E-6544-F91632095793}"/>
              </a:ext>
            </a:extLst>
          </p:cNvPr>
          <p:cNvSpPr txBox="1"/>
          <p:nvPr/>
        </p:nvSpPr>
        <p:spPr>
          <a:xfrm>
            <a:off x="4986971" y="4993551"/>
            <a:ext cx="37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자동으로 지역이 선택되게 </a:t>
            </a:r>
            <a:r>
              <a:rPr lang="ko-KR" altLang="en-US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할수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있고</a:t>
            </a:r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지역을 선택할 수 있다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315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5288357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Packages permissions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F6D0E-613A-9FF4-8651-C989EF3772B3}"/>
              </a:ext>
            </a:extLst>
          </p:cNvPr>
          <p:cNvSpPr txBox="1"/>
          <p:nvPr/>
        </p:nvSpPr>
        <p:spPr>
          <a:xfrm>
            <a:off x="4262594" y="1203320"/>
            <a:ext cx="37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패키지 사용 권한을 설정할 수 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936ACE-90D0-C57C-4C3D-5DBA0D2A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27" y="1830654"/>
            <a:ext cx="7969054" cy="4373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6FEC7-9E33-2905-4136-2ADDCA5BC4D3}"/>
              </a:ext>
            </a:extLst>
          </p:cNvPr>
          <p:cNvSpPr txBox="1"/>
          <p:nvPr/>
        </p:nvSpPr>
        <p:spPr>
          <a:xfrm>
            <a:off x="4780755" y="3187765"/>
            <a:ext cx="44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 </a:t>
            </a:r>
            <a:r>
              <a:rPr lang="ko-KR" altLang="en-US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리포지토리에서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상속이 가능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불가능 설정이 가능하다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F7F9E-A67A-AA8B-83F0-31472EC85F0D}"/>
              </a:ext>
            </a:extLst>
          </p:cNvPr>
          <p:cNvSpPr txBox="1"/>
          <p:nvPr/>
        </p:nvSpPr>
        <p:spPr>
          <a:xfrm>
            <a:off x="4417321" y="4914208"/>
            <a:ext cx="516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삭제한 패키지들을 확인할 수 있다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일이 지나지 않은 패키지들은 복원이 가능하다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281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10465268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Copilot Get Copilot from an organization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7327C1-DB94-6391-30EF-CC6F0937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34" y="2296351"/>
            <a:ext cx="11146295" cy="226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284C7-E1EB-0993-5255-68EA4EB298CB}"/>
              </a:ext>
            </a:extLst>
          </p:cNvPr>
          <p:cNvSpPr txBox="1"/>
          <p:nvPr/>
        </p:nvSpPr>
        <p:spPr>
          <a:xfrm>
            <a:off x="541706" y="1442470"/>
            <a:ext cx="559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조직에서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Copilot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가져오는 설정을 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15A7E-35AF-FF45-465C-EE31B35E92A3}"/>
              </a:ext>
            </a:extLst>
          </p:cNvPr>
          <p:cNvSpPr txBox="1"/>
          <p:nvPr/>
        </p:nvSpPr>
        <p:spPr>
          <a:xfrm>
            <a:off x="885827" y="4967124"/>
            <a:ext cx="105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조직은 구성원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포함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팀에게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Copilot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대한 액세스 권한을 제공할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542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5541576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Pages Verified domains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00BFD-726F-D7D5-401D-9A874995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4" y="2865004"/>
            <a:ext cx="5849545" cy="2011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6602B-CCF1-B084-8970-2DC5F2ED83D2}"/>
              </a:ext>
            </a:extLst>
          </p:cNvPr>
          <p:cNvSpPr txBox="1"/>
          <p:nvPr/>
        </p:nvSpPr>
        <p:spPr>
          <a:xfrm>
            <a:off x="841991" y="1631880"/>
            <a:ext cx="10384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조직의 신뢰성과 브랜드 이미지를 유지하는 데 중요한 역할을 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통해 사용자들은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상에서 제공되는 정보나 리소스가 공식적이고 신뢰할 수 있음을 확인할 수 있습니다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B5D85F-4474-91F5-3664-C8E8276C0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24" y="3022949"/>
            <a:ext cx="4467849" cy="169568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0A62DD5-258E-57E4-A7D2-BA19944AFC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86480" y="3870791"/>
            <a:ext cx="1194044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489E85-3348-A91D-AEB3-10DD864718D2}"/>
              </a:ext>
            </a:extLst>
          </p:cNvPr>
          <p:cNvSpPr txBox="1"/>
          <p:nvPr/>
        </p:nvSpPr>
        <p:spPr>
          <a:xfrm>
            <a:off x="1472095" y="5121796"/>
            <a:ext cx="1004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도메인을 추가하면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도메인 소유권을 확인하기 위해 특정한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DNS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레코드를 설정하도록 요청합니다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DNS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설정에서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제공하는 값을 추가해야 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450E8-DD53-7999-C80E-964DEA5F14B9}"/>
              </a:ext>
            </a:extLst>
          </p:cNvPr>
          <p:cNvSpPr txBox="1"/>
          <p:nvPr/>
        </p:nvSpPr>
        <p:spPr>
          <a:xfrm>
            <a:off x="1220271" y="3474188"/>
            <a:ext cx="364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검증된 도메인을 추가할 수 있다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421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5555644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Pages Verified domains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493D0-6574-4818-A551-4AAAA4BE2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76" y="1655846"/>
            <a:ext cx="6107528" cy="3546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42E9D-1423-4125-0A35-245469154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486" y="3095577"/>
            <a:ext cx="3781953" cy="66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7683C1-E51C-5ADC-1697-389D2E028E1A}"/>
              </a:ext>
            </a:extLst>
          </p:cNvPr>
          <p:cNvSpPr txBox="1"/>
          <p:nvPr/>
        </p:nvSpPr>
        <p:spPr>
          <a:xfrm>
            <a:off x="1472094" y="5688114"/>
            <a:ext cx="1004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DNS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레코드가 올바르게 설정되면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도메인을 검증하고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조직의 프로필에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"Verified"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배지가 표시됩니다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331089-CAE9-D14C-2BA1-596D8F9B727F}"/>
              </a:ext>
            </a:extLst>
          </p:cNvPr>
          <p:cNvCxnSpPr>
            <a:cxnSpLocks/>
          </p:cNvCxnSpPr>
          <p:nvPr/>
        </p:nvCxnSpPr>
        <p:spPr>
          <a:xfrm>
            <a:off x="6545442" y="3428996"/>
            <a:ext cx="1194044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8EABE7-DCB8-95F3-64C7-F1B03F73B44C}"/>
              </a:ext>
            </a:extLst>
          </p:cNvPr>
          <p:cNvSpPr txBox="1"/>
          <p:nvPr/>
        </p:nvSpPr>
        <p:spPr>
          <a:xfrm>
            <a:off x="7244006" y="4081972"/>
            <a:ext cx="492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완료시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Verified"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배지가 표시됩니다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30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AF0169CE-BF48-ABC8-96D4-A468E765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63050"/>
            <a:ext cx="5743575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5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Keyboard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shortcuts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 키 단축키</a:t>
            </a:r>
            <a:r>
              <a:rPr lang="ko-KR" altLang="en-US" sz="1050" dirty="0">
                <a:latin typeface="Arial" panose="020B0604020202020204" pitchFamily="34" charset="0"/>
              </a:rPr>
              <a:t>는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수정 키를 사용하지 않는 단축키를 활성화하는 옵션입니다. 예를 들어,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키를 눌러 알림을 확인하거나,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상황에 맞는 단축키를 확인할 수 있습니다.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단축키 학습</a:t>
            </a:r>
            <a:r>
              <a:rPr lang="ko-KR" altLang="en-US" sz="1050" dirty="0">
                <a:latin typeface="Arial" panose="020B0604020202020204" pitchFamily="34" charset="0"/>
              </a:rPr>
              <a:t>은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단축키에 대한 자세한 내용은 ＇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shortcuts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＇ 링크를 통해 확인할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Motion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애니메이션 이미지 자동 재생</a:t>
            </a:r>
            <a:r>
              <a:rPr lang="ko-KR" altLang="en-US" sz="1050" dirty="0">
                <a:latin typeface="Arial" panose="020B0604020202020204" pitchFamily="34" charset="0"/>
              </a:rPr>
              <a:t>은 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페이지 내 이미지가 자동으로 재생될지 여부를 설정합니다.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시스템과 동기화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운영체제의 모션 설정을 따릅니다.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활성화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애니메이션 이미지가 자동으로 재생됩니다.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비활성화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애니메이션 이미지가 자동 재생되지 않습니다.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링크 밑줄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링크에 밑줄을 표시할지 여부를 설정합니다.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호버카드</a:t>
            </a:r>
            <a:r>
              <a:rPr lang="ko-KR" altLang="en-US" sz="1050" dirty="0" err="1">
                <a:latin typeface="Arial" panose="020B0604020202020204" pitchFamily="34" charset="0"/>
              </a:rPr>
              <a:t>는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마우스를 올리거나 키보드 포커스를 이동하면 링크의 내용을 미리 보여주는 기능입니다.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+↑ 키를 누르면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호버카드의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내용으로 포커스를 이동할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Editor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settings</a:t>
            </a:r>
            <a:endParaRPr kumimoji="0" lang="ko-KR" altLang="ko-K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붙여넣기 동작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붙여넣을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때,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Markdown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형식으로 변환할지 일반 텍스트로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붙여넣을지</a:t>
            </a:r>
            <a:r>
              <a:rPr kumimoji="0" lang="ko-KR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3E5F958-E007-42EC-DF01-A7C7E139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119062"/>
            <a:ext cx="5049999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7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10" y="191780"/>
            <a:ext cx="3375152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Saved replies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BBC54-C35E-3A8C-F0FD-2627B011009C}"/>
              </a:ext>
            </a:extLst>
          </p:cNvPr>
          <p:cNvSpPr txBox="1"/>
          <p:nvPr/>
        </p:nvSpPr>
        <p:spPr>
          <a:xfrm>
            <a:off x="2128692" y="1422065"/>
            <a:ext cx="793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반복해서 작성하는 댓글이 있을 경우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따로 저장해 두고 사용할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F2DD7A-0733-55DB-F516-7610E749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9" y="2592377"/>
            <a:ext cx="5691621" cy="35336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1DF7D3-628D-45AC-A800-966D6A90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530" y="3092458"/>
            <a:ext cx="4982270" cy="23434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064909-77BA-5EEF-22AA-4FC36922C1E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95999" y="4264195"/>
            <a:ext cx="565531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77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3048" y="2022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6526316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 security and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33969-0DEC-8E6E-7C36-58AF150715B5}"/>
              </a:ext>
            </a:extLst>
          </p:cNvPr>
          <p:cNvSpPr txBox="1"/>
          <p:nvPr/>
        </p:nvSpPr>
        <p:spPr>
          <a:xfrm>
            <a:off x="1806617" y="1942629"/>
            <a:ext cx="8616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저장소를 안전하게 유지하고 업데이트하는 데 도움이 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기능을 활성화하면 저장소에서 읽기 전용 분석을 수행할 수 있는 권한이 부여된다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개발자가 코드의 보안과 품질을 보장할 수 있도록 도와주는 도구와 기능들로 개발 과정에서 발생할 수 있는 잠재적인 문제를 조기에 발견할 수 있음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B0A26F-75C0-DEAD-6CEE-C29E3021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84" y="4099763"/>
            <a:ext cx="8287907" cy="151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B5F10-3BA0-1A0D-C3FC-B0B015B5CDF0}"/>
              </a:ext>
            </a:extLst>
          </p:cNvPr>
          <p:cNvSpPr txBox="1"/>
          <p:nvPr/>
        </p:nvSpPr>
        <p:spPr>
          <a:xfrm>
            <a:off x="1228835" y="5765205"/>
            <a:ext cx="1010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모든 공용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지원되는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포함된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커밋을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차단하는 설정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58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6526316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 security and analysis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BB6DD-78A6-2FEF-F0F7-7DEE1528E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51" y="1075358"/>
            <a:ext cx="10036406" cy="5302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92AD1-F01A-663C-F00E-12261C1A0302}"/>
              </a:ext>
            </a:extLst>
          </p:cNvPr>
          <p:cNvSpPr txBox="1"/>
          <p:nvPr/>
        </p:nvSpPr>
        <p:spPr>
          <a:xfrm>
            <a:off x="3929573" y="1688409"/>
            <a:ext cx="66874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커뮤니티에서 보안 취약성을 유지 관리자 및 저장소 소유자에게 개인적으로 보고하는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4459A-934A-EEEF-04A3-805845B33D0E}"/>
              </a:ext>
            </a:extLst>
          </p:cNvPr>
          <p:cNvSpPr txBox="1"/>
          <p:nvPr/>
        </p:nvSpPr>
        <p:spPr>
          <a:xfrm>
            <a:off x="3286466" y="3279054"/>
            <a:ext cx="630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의존성 그래프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기본적으로 활성화 상태이고  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Disable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불가능하다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37278-5F0F-C14E-0668-48CD6882F599}"/>
              </a:ext>
            </a:extLst>
          </p:cNvPr>
          <p:cNvSpPr txBox="1"/>
          <p:nvPr/>
        </p:nvSpPr>
        <p:spPr>
          <a:xfrm>
            <a:off x="6114853" y="5782642"/>
            <a:ext cx="461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종속성 영향 미치는 경고를 받을지 설정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E180D-0739-9024-3406-8547C97852C4}"/>
              </a:ext>
            </a:extLst>
          </p:cNvPr>
          <p:cNvSpPr txBox="1"/>
          <p:nvPr/>
        </p:nvSpPr>
        <p:spPr>
          <a:xfrm>
            <a:off x="6214878" y="4324130"/>
            <a:ext cx="4918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종속성 관리 도구로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저장소의 종속성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라이브러리나 패키지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자동으로 업데이트하고 보안 취약점을 관리</a:t>
            </a:r>
          </a:p>
        </p:txBody>
      </p:sp>
    </p:spTree>
    <p:extLst>
      <p:ext uri="{BB962C8B-B14F-4D97-AF65-F5344CB8AC3E}">
        <p14:creationId xmlns:p14="http://schemas.microsoft.com/office/powerpoint/2010/main" val="3259014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6526316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Code security and analysis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3E4B90-375C-3928-C084-24193C31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96" y="1468865"/>
            <a:ext cx="10673915" cy="4811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55E361-C280-6D8C-91BE-3F40C749F180}"/>
              </a:ext>
            </a:extLst>
          </p:cNvPr>
          <p:cNvSpPr txBox="1"/>
          <p:nvPr/>
        </p:nvSpPr>
        <p:spPr>
          <a:xfrm>
            <a:off x="4609610" y="1998500"/>
            <a:ext cx="696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옵션을 활성화하면 </a:t>
            </a:r>
            <a:r>
              <a:rPr lang="en-US" altLang="ko-KR" sz="2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Dependabot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자동으로 패치가 있는 경고에 대해 풀 </a:t>
            </a:r>
            <a:r>
              <a:rPr lang="ko-KR" altLang="en-US" sz="2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리퀘스트를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열어 업데이트를 적용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6C54A-BC05-4867-879E-F5271FB400DD}"/>
              </a:ext>
            </a:extLst>
          </p:cNvPr>
          <p:cNvSpPr txBox="1"/>
          <p:nvPr/>
        </p:nvSpPr>
        <p:spPr>
          <a:xfrm>
            <a:off x="4609609" y="3785370"/>
            <a:ext cx="696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옵션을 활성화하여 모든 보안 업데이트를 그룹화된 풀 </a:t>
            </a:r>
            <a:r>
              <a:rPr lang="ko-KR" altLang="en-US" sz="2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리퀘스트로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생성하도록 설정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94FED-91C1-1D17-DBBF-DAE1B6870984}"/>
              </a:ext>
            </a:extLst>
          </p:cNvPr>
          <p:cNvSpPr txBox="1"/>
          <p:nvPr/>
        </p:nvSpPr>
        <p:spPr>
          <a:xfrm>
            <a:off x="3826413" y="5129949"/>
            <a:ext cx="7357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Actions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러너에서 </a:t>
            </a:r>
            <a:r>
              <a:rPr lang="en-US" altLang="ko-KR" sz="1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Dependabot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보안 및 버전 업데이트 기능이 실행</a:t>
            </a:r>
            <a:endParaRPr lang="en-US" altLang="ko-KR" sz="1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779B2-7808-926A-CF86-06D3953DE706}"/>
              </a:ext>
            </a:extLst>
          </p:cNvPr>
          <p:cNvSpPr txBox="1"/>
          <p:nvPr/>
        </p:nvSpPr>
        <p:spPr>
          <a:xfrm>
            <a:off x="4609608" y="5827540"/>
            <a:ext cx="6968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옵션을 활성화하면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자가 </a:t>
            </a:r>
            <a:r>
              <a:rPr lang="ko-KR" altLang="en-US" sz="1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호스팅된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Actions 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러너에서 </a:t>
            </a:r>
            <a:r>
              <a:rPr lang="en-US" altLang="ko-KR" sz="1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Dependabot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보안 및 버전 업데이트 기능이 실행</a:t>
            </a:r>
            <a:endParaRPr lang="en-US" altLang="ko-KR" sz="1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352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6310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3417356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Applications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AEA86-B6FF-B8B8-79C3-7C8A48D4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59" y="2953668"/>
            <a:ext cx="4526329" cy="1284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9C517-ECF6-059D-05AB-A353E71835B7}"/>
              </a:ext>
            </a:extLst>
          </p:cNvPr>
          <p:cNvSpPr txBox="1"/>
          <p:nvPr/>
        </p:nvSpPr>
        <p:spPr>
          <a:xfrm>
            <a:off x="212109" y="2070090"/>
            <a:ext cx="617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탭에서 설치한 애플리케이션 리스트들을 볼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CF4A3-F0FD-CEF1-5E77-585CF814535D}"/>
              </a:ext>
            </a:extLst>
          </p:cNvPr>
          <p:cNvSpPr txBox="1"/>
          <p:nvPr/>
        </p:nvSpPr>
        <p:spPr>
          <a:xfrm>
            <a:off x="1117677" y="4722131"/>
            <a:ext cx="4359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설치된 앱의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Configure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누를경우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설치된 앱의 설정 으로 이동한다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D7313-FD51-91A9-0DA0-438D5CA1EB8B}"/>
              </a:ext>
            </a:extLst>
          </p:cNvPr>
          <p:cNvSpPr txBox="1"/>
          <p:nvPr/>
        </p:nvSpPr>
        <p:spPr>
          <a:xfrm>
            <a:off x="7003897" y="894979"/>
            <a:ext cx="462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앱의 설정 등 사용방법도 같이 볼 수 있음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5994EF-FF19-4800-A3B5-93E093CF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288" y="1558812"/>
            <a:ext cx="3810793" cy="483230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63395C-7C11-5583-27BB-D30F5CEA0204}"/>
              </a:ext>
            </a:extLst>
          </p:cNvPr>
          <p:cNvCxnSpPr>
            <a:cxnSpLocks/>
          </p:cNvCxnSpPr>
          <p:nvPr/>
        </p:nvCxnSpPr>
        <p:spPr>
          <a:xfrm flipV="1">
            <a:off x="5560788" y="3596165"/>
            <a:ext cx="1850500" cy="288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58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5133614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Scheduled reminders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BC8D-AE26-19C2-6FF4-7A54651B4629}"/>
              </a:ext>
            </a:extLst>
          </p:cNvPr>
          <p:cNvSpPr txBox="1"/>
          <p:nvPr/>
        </p:nvSpPr>
        <p:spPr>
          <a:xfrm>
            <a:off x="661178" y="1624989"/>
            <a:ext cx="1093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팀의 협업을 촉진하고 작업 흐름을 관리하는 데 도움을 주는 기능입니다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기능은 팀 구성원들에게 정기적인 알림을 보내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 중인 작업이나 미해결된 풀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리퀘스트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(PR)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같은 중요한 사항들을 제때 확인할 수 있도록 도와준다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771C72-49C9-E147-1684-B611C48A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93" y="3376684"/>
            <a:ext cx="2452510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BE57E-36E1-D112-CD76-14D92B26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18" y="3329177"/>
            <a:ext cx="4039164" cy="3172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C8EEF-C830-7E8D-5BEB-597E8818DDBC}"/>
              </a:ext>
            </a:extLst>
          </p:cNvPr>
          <p:cNvSpPr txBox="1"/>
          <p:nvPr/>
        </p:nvSpPr>
        <p:spPr>
          <a:xfrm>
            <a:off x="188222" y="2929067"/>
            <a:ext cx="320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Personal reminders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891CE1-74E5-9FF5-A329-37FB4518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68" y="5384237"/>
            <a:ext cx="4551811" cy="6085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8F503-1349-8186-8691-5EDAAAF883DC}"/>
              </a:ext>
            </a:extLst>
          </p:cNvPr>
          <p:cNvSpPr/>
          <p:nvPr/>
        </p:nvSpPr>
        <p:spPr>
          <a:xfrm>
            <a:off x="7680960" y="5613009"/>
            <a:ext cx="900332" cy="211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DA8B2-2BAF-71DF-F919-74E7CBE5CE93}"/>
              </a:ext>
            </a:extLst>
          </p:cNvPr>
          <p:cNvSpPr txBox="1"/>
          <p:nvPr/>
        </p:nvSpPr>
        <p:spPr>
          <a:xfrm>
            <a:off x="7802224" y="3709517"/>
            <a:ext cx="4039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"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알림 만들기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"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누르면 선택한 알림 시간과 연결된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Slack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작업 공간이 알림 개요에 표시됩니다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226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5133614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Scheduled reminders</a:t>
            </a:r>
          </a:p>
        </p:txBody>
      </p:sp>
      <p:pic>
        <p:nvPicPr>
          <p:cNvPr id="1026" name="Picture 2" descr="GitHub 예약된 알림 - 팀 알림">
            <a:extLst>
              <a:ext uri="{FF2B5EF4-FFF2-40B4-BE49-F238E27FC236}">
                <a16:creationId xmlns:a16="http://schemas.microsoft.com/office/drawing/2014/main" id="{418741AE-E18E-012B-CFF7-52ABB46A8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3"/>
          <a:stretch/>
        </p:blipFill>
        <p:spPr bwMode="auto">
          <a:xfrm>
            <a:off x="808803" y="1699693"/>
            <a:ext cx="4762003" cy="486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예약된 알림 - 팀 알림">
            <a:extLst>
              <a:ext uri="{FF2B5EF4-FFF2-40B4-BE49-F238E27FC236}">
                <a16:creationId xmlns:a16="http://schemas.microsoft.com/office/drawing/2014/main" id="{21D3F0EC-06FD-97AD-734F-9D402F208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7"/>
          <a:stretch/>
        </p:blipFill>
        <p:spPr bwMode="auto">
          <a:xfrm>
            <a:off x="6081932" y="1702189"/>
            <a:ext cx="5777368" cy="406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B72DC-0ECD-E202-69FF-18F574FFC8E1}"/>
              </a:ext>
            </a:extLst>
          </p:cNvPr>
          <p:cNvSpPr txBox="1"/>
          <p:nvPr/>
        </p:nvSpPr>
        <p:spPr>
          <a:xfrm>
            <a:off x="808803" y="1211056"/>
            <a:ext cx="40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Group(Team)</a:t>
            </a:r>
          </a:p>
        </p:txBody>
      </p:sp>
    </p:spTree>
    <p:extLst>
      <p:ext uri="{BB962C8B-B14F-4D97-AF65-F5344CB8AC3E}">
        <p14:creationId xmlns:p14="http://schemas.microsoft.com/office/powerpoint/2010/main" val="3465836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5133614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Scheduled reminders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B72DC-0ECD-E202-69FF-18F574FFC8E1}"/>
              </a:ext>
            </a:extLst>
          </p:cNvPr>
          <p:cNvSpPr txBox="1"/>
          <p:nvPr/>
        </p:nvSpPr>
        <p:spPr>
          <a:xfrm>
            <a:off x="1833489" y="1075358"/>
            <a:ext cx="40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알람은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DM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온다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050" name="Picture 2" descr="GitHub 예약된 알림 - 개인 예">
            <a:extLst>
              <a:ext uri="{FF2B5EF4-FFF2-40B4-BE49-F238E27FC236}">
                <a16:creationId xmlns:a16="http://schemas.microsoft.com/office/drawing/2014/main" id="{B46FCC55-7EEA-C695-6440-F4B1CD36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89" y="1475468"/>
            <a:ext cx="9144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예약된 알림 - 개인 예">
            <a:extLst>
              <a:ext uri="{FF2B5EF4-FFF2-40B4-BE49-F238E27FC236}">
                <a16:creationId xmlns:a16="http://schemas.microsoft.com/office/drawing/2014/main" id="{FD1377D2-0FCA-F178-BBB7-E9DB07C5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89" y="3713470"/>
            <a:ext cx="6096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74752-2DC0-4131-6B43-A8B11E89E041}"/>
              </a:ext>
            </a:extLst>
          </p:cNvPr>
          <p:cNvSpPr txBox="1"/>
          <p:nvPr/>
        </p:nvSpPr>
        <p:spPr>
          <a:xfrm>
            <a:off x="3357489" y="3309454"/>
            <a:ext cx="40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그룹은 특정 채널에서 알람이 온다</a:t>
            </a:r>
            <a:r>
              <a:rPr lang="en-US" altLang="ko-KR" sz="20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16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9" y="191780"/>
            <a:ext cx="3403288" cy="6918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Security log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C0E71-1E67-03CB-5EF2-A7071A179E8D}"/>
              </a:ext>
            </a:extLst>
          </p:cNvPr>
          <p:cNvSpPr txBox="1"/>
          <p:nvPr/>
        </p:nvSpPr>
        <p:spPr>
          <a:xfrm>
            <a:off x="445572" y="1624989"/>
            <a:ext cx="1133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계정에 대한 보안 로그를 검토하여 자신이 수행한 작업과 다른 사용자가 수행한 작업을 볼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D76B4-1886-639D-7F0C-B9ED216B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3" y="2273224"/>
            <a:ext cx="5650428" cy="3842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4585B-35C1-C728-D1BE-D81DDBD498F6}"/>
              </a:ext>
            </a:extLst>
          </p:cNvPr>
          <p:cNvSpPr txBox="1"/>
          <p:nvPr/>
        </p:nvSpPr>
        <p:spPr>
          <a:xfrm>
            <a:off x="2018582" y="4144135"/>
            <a:ext cx="381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 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 시 상세정보를 볼 수 있음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03C14D-15A2-BE8F-2D88-052F7ED58827}"/>
              </a:ext>
            </a:extLst>
          </p:cNvPr>
          <p:cNvCxnSpPr>
            <a:cxnSpLocks/>
          </p:cNvCxnSpPr>
          <p:nvPr/>
        </p:nvCxnSpPr>
        <p:spPr>
          <a:xfrm>
            <a:off x="6096000" y="4140614"/>
            <a:ext cx="349097" cy="3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텍스트, 스크린샷, 소프트웨어이(가) 표시된 사진">
            <a:extLst>
              <a:ext uri="{FF2B5EF4-FFF2-40B4-BE49-F238E27FC236}">
                <a16:creationId xmlns:a16="http://schemas.microsoft.com/office/drawing/2014/main" id="{BBBE3607-46B7-9057-70C1-1F801055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97" y="2345047"/>
            <a:ext cx="5486453" cy="35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4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3811251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Sponsorship log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FD325-59F5-EBF3-EFFF-9E3CDC6B74BB}"/>
              </a:ext>
            </a:extLst>
          </p:cNvPr>
          <p:cNvSpPr txBox="1"/>
          <p:nvPr/>
        </p:nvSpPr>
        <p:spPr>
          <a:xfrm>
            <a:off x="387006" y="1075358"/>
            <a:ext cx="11455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프로젝트나 오픈소스 기여자에게 후원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(sponsorship)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받은 내역을 추적하고 관리하는 기능이다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Sponsor</a:t>
            </a:r>
            <a:r>
              <a: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</a:t>
            </a:r>
            <a:r>
              <a:rPr lang="ko-KR" altLang="en-US" sz="2000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가입해야한다</a:t>
            </a:r>
            <a:r>
              <a:rPr lang="en-US" altLang="ko-KR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스폰서 개발자 프로필을 완료하고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스폰서쉽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계층을 만들고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은행 및 세금 정보를 제출하고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GitHub.com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계정에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인증을 사용하도록 설정하면 스폰서 개발자가 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Security log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처럼 내용을 볼 수 있음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E180C0-0588-76FE-59E4-842CD642C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35" y="4129450"/>
            <a:ext cx="898332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1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2A16B3DF-0467-0A55-9F5F-401A9AED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841" y="947550"/>
            <a:ext cx="5743575" cy="496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Notifications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Default notifications email</a:t>
            </a:r>
          </a:p>
          <a:p>
            <a:pPr lvl="1"/>
            <a:r>
              <a:rPr lang="ko-KR" altLang="en-US" sz="1050" dirty="0"/>
              <a:t>이메일 주소 설정은 알림을 받을 이메일 주소를 직접 입력하여 설정합니다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여러 개의 이메일 주소를 추가하거나</a:t>
            </a:r>
            <a:r>
              <a:rPr lang="en-US" altLang="ko-KR" sz="1050" dirty="0"/>
              <a:t>, </a:t>
            </a:r>
            <a:r>
              <a:rPr lang="ko-KR" altLang="en-US" sz="1050" dirty="0"/>
              <a:t>조직별로 다른 이메일 주소를 지정하여 더욱 세밀하게 알림을 관리할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커스텀 라우팅</a:t>
            </a:r>
            <a:r>
              <a:rPr lang="en-US" altLang="ko-KR" sz="1050" dirty="0"/>
              <a:t> </a:t>
            </a:r>
            <a:r>
              <a:rPr lang="ko-KR" altLang="en-US" sz="1050" dirty="0"/>
              <a:t>버튼은 조직 내에서 다양한 프로젝트에 참여하는 경우</a:t>
            </a:r>
            <a:r>
              <a:rPr lang="en-US" altLang="ko-KR" sz="1050" dirty="0"/>
              <a:t>, </a:t>
            </a:r>
            <a:r>
              <a:rPr lang="ko-KR" altLang="en-US" sz="1050" dirty="0"/>
              <a:t>프로젝트별로 다른 이메일 주소를 설정하여 알림을 분리할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예를 들어</a:t>
            </a:r>
            <a:r>
              <a:rPr lang="en-US" altLang="ko-KR" sz="1050" dirty="0"/>
              <a:t>, </a:t>
            </a:r>
            <a:r>
              <a:rPr lang="ko-KR" altLang="en-US" sz="1050" dirty="0"/>
              <a:t>개인 프로젝트는 개인 이메일로</a:t>
            </a:r>
            <a:r>
              <a:rPr lang="en-US" altLang="ko-KR" sz="1050" dirty="0"/>
              <a:t>, </a:t>
            </a:r>
            <a:r>
              <a:rPr lang="ko-KR" altLang="en-US" sz="1050" dirty="0"/>
              <a:t>회사 프로젝트는 회사 이메일로 알림을 받도록 설정할 수 있습니다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2. Automatically watch repositories</a:t>
            </a:r>
          </a:p>
          <a:p>
            <a:pPr lvl="1"/>
            <a:r>
              <a:rPr lang="ko-KR" altLang="en-US" sz="1050" dirty="0"/>
              <a:t>푸시 권한 연동은 특정 저장소에 대한 푸시 권한을 얻으면 해당 저장소에서 발생하는 모든 활동에 대한 알림을 자동으로 받게 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옵션 설정은 이 기능을 켜면 자동으로 알림을 받고</a:t>
            </a:r>
            <a:r>
              <a:rPr lang="en-US" altLang="ko-KR" sz="1050" dirty="0"/>
              <a:t>, </a:t>
            </a:r>
            <a:r>
              <a:rPr lang="ko-KR" altLang="en-US" sz="1050" dirty="0"/>
              <a:t>끄면 수동으로 감시해야 합니다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3. Automatically watch teams</a:t>
            </a:r>
          </a:p>
          <a:p>
            <a:pPr lvl="1"/>
            <a:r>
              <a:rPr lang="ko-KR" altLang="en-US" sz="1050" dirty="0"/>
              <a:t>팀 가입 시 자동 설정은 새로운 팀에 가입하는 순간부터 해당 팀의 모든 활동에 대한 알림을 자동으로 받게 됩니다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옵션 설정</a:t>
            </a:r>
            <a:r>
              <a:rPr lang="en-US" altLang="ko-KR" sz="1050" dirty="0"/>
              <a:t>:</a:t>
            </a:r>
            <a:r>
              <a:rPr lang="ko-KR" altLang="en-US" sz="1050" dirty="0"/>
              <a:t> 이 기능을 켜면 자동으로 알림을 받고</a:t>
            </a:r>
            <a:r>
              <a:rPr lang="en-US" altLang="ko-KR" sz="1050" dirty="0"/>
              <a:t>, </a:t>
            </a:r>
            <a:r>
              <a:rPr lang="ko-KR" altLang="en-US" sz="1050" dirty="0"/>
              <a:t>끄면 팀 활동에 대한 알림을 받지 않습니다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4. Subscriptions</a:t>
            </a:r>
          </a:p>
          <a:p>
            <a:pPr lvl="1"/>
            <a:r>
              <a:rPr lang="en-US" altLang="ko-KR" sz="1050" dirty="0"/>
              <a:t>Watching</a:t>
            </a:r>
            <a:r>
              <a:rPr lang="ko-KR" altLang="en-US" sz="1050" dirty="0"/>
              <a:t>은 자신이 직접 선택한 저장소</a:t>
            </a:r>
            <a:r>
              <a:rPr lang="en-US" altLang="ko-KR" sz="1050" dirty="0"/>
              <a:t>, </a:t>
            </a:r>
            <a:r>
              <a:rPr lang="ko-KR" altLang="en-US" sz="1050" dirty="0"/>
              <a:t>팀</a:t>
            </a:r>
            <a:r>
              <a:rPr lang="en-US" altLang="ko-KR" sz="1050" dirty="0"/>
              <a:t>, </a:t>
            </a:r>
            <a:r>
              <a:rPr lang="ko-KR" altLang="en-US" sz="1050" dirty="0"/>
              <a:t>대화에 대한 모든 활동에 대한 알림을 받습니다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 err="1"/>
              <a:t>Partcipating</a:t>
            </a:r>
            <a:r>
              <a:rPr lang="en-US" altLang="ko-KR" sz="1050" dirty="0"/>
              <a:t>, @mentions and </a:t>
            </a:r>
            <a:r>
              <a:rPr lang="en-US" altLang="ko-KR" sz="1050" dirty="0" err="1"/>
              <a:t>coustom</a:t>
            </a:r>
            <a:r>
              <a:rPr lang="ko-KR" altLang="en-US" sz="1050" dirty="0"/>
              <a:t>은 자신이 직접 참여하는 대화나</a:t>
            </a:r>
            <a:r>
              <a:rPr lang="en-US" altLang="ko-KR" sz="1050" dirty="0"/>
              <a:t>, </a:t>
            </a:r>
            <a:r>
              <a:rPr lang="ko-KR" altLang="en-US" sz="1050" dirty="0"/>
              <a:t>자신을 언급하는 </a:t>
            </a:r>
            <a:r>
              <a:rPr lang="en-US" altLang="ko-KR" sz="1050" dirty="0"/>
              <a:t>@mentions</a:t>
            </a:r>
            <a:r>
              <a:rPr lang="ko-KR" altLang="en-US" sz="1050" dirty="0"/>
              <a:t>에 대한 알림을 받습니다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또한</a:t>
            </a:r>
            <a:r>
              <a:rPr lang="en-US" altLang="ko-KR" sz="1050" dirty="0"/>
              <a:t>, </a:t>
            </a:r>
            <a:r>
              <a:rPr lang="ko-KR" altLang="en-US" sz="1050" dirty="0"/>
              <a:t>특정 이벤트</a:t>
            </a:r>
            <a:r>
              <a:rPr lang="en-US" altLang="ko-KR" sz="1050" dirty="0"/>
              <a:t>(</a:t>
            </a:r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리뷰</a:t>
            </a:r>
            <a:r>
              <a:rPr lang="en-US" altLang="ko-KR" sz="1050" dirty="0"/>
              <a:t>, </a:t>
            </a:r>
            <a:r>
              <a:rPr lang="ko-KR" altLang="en-US" sz="1050" dirty="0"/>
              <a:t>푸시</a:t>
            </a:r>
            <a:r>
              <a:rPr lang="en-US" altLang="ko-KR" sz="1050" dirty="0"/>
              <a:t>, </a:t>
            </a:r>
            <a:r>
              <a:rPr lang="ko-KR" altLang="en-US" sz="1050" dirty="0"/>
              <a:t>코멘트</a:t>
            </a:r>
            <a:r>
              <a:rPr lang="en-US" altLang="ko-KR" sz="1050" dirty="0"/>
              <a:t>)</a:t>
            </a:r>
            <a:r>
              <a:rPr lang="ko-KR" altLang="en-US" sz="1050" dirty="0"/>
              <a:t>에 대한 알림을 선택적으로 받을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Customize email updates</a:t>
            </a:r>
            <a:r>
              <a:rPr lang="ko-KR" altLang="en-US" sz="1050" dirty="0"/>
              <a:t>는</a:t>
            </a:r>
            <a:r>
              <a:rPr lang="en-US" altLang="ko-KR" sz="1050" dirty="0"/>
              <a:t> </a:t>
            </a:r>
            <a:r>
              <a:rPr lang="ko-KR" altLang="en-US" sz="1050" dirty="0"/>
              <a:t>위에서 선택한 이벤트에 대한 알림을 이메일로 받을지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깃허브</a:t>
            </a:r>
            <a:r>
              <a:rPr lang="ko-KR" altLang="en-US" sz="1050" dirty="0"/>
              <a:t> 내 알림으로 받을지 선택할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Ignored repositories</a:t>
            </a:r>
            <a:r>
              <a:rPr lang="ko-KR" altLang="en-US" sz="1050" dirty="0"/>
              <a:t>는 특정 저장소에 대한 알림을 받지 않도록 설정할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91459EB-4716-443A-C355-340DCB280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2" y="700395"/>
            <a:ext cx="5903029" cy="5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1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4458366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DA418E-BDF9-D75B-661A-47347D677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094" y="2656037"/>
            <a:ext cx="3236718" cy="1366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C83529-9D5A-5194-72A3-2EAD63D13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854" y="2656037"/>
            <a:ext cx="3829728" cy="151565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7227F40-3724-66F2-0344-E2477CD8BEAB}"/>
              </a:ext>
            </a:extLst>
          </p:cNvPr>
          <p:cNvCxnSpPr>
            <a:cxnSpLocks/>
          </p:cNvCxnSpPr>
          <p:nvPr/>
        </p:nvCxnSpPr>
        <p:spPr>
          <a:xfrm>
            <a:off x="4740812" y="3339196"/>
            <a:ext cx="225804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380C5B-14C0-8E84-B841-610B094266D2}"/>
              </a:ext>
            </a:extLst>
          </p:cNvPr>
          <p:cNvSpPr txBox="1"/>
          <p:nvPr/>
        </p:nvSpPr>
        <p:spPr>
          <a:xfrm>
            <a:off x="2076228" y="4685441"/>
            <a:ext cx="8180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탭이 있으며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Personal access tokens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두개의 탭이 더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3E856-1348-F0BF-35B6-2387C6626517}"/>
              </a:ext>
            </a:extLst>
          </p:cNvPr>
          <p:cNvSpPr txBox="1"/>
          <p:nvPr/>
        </p:nvSpPr>
        <p:spPr>
          <a:xfrm>
            <a:off x="1844660" y="1523770"/>
            <a:ext cx="8643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고급 기능을 활용하여 개발 작업을 더욱 효율적이고 안전하게 관리할 수 있도록 도와주는 설정입니다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842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745478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GitHub Apps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35F30-6A19-7679-A65F-AC738084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652" y="2303130"/>
            <a:ext cx="7668695" cy="1267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06FC5-DBB4-DAD3-71F0-DB9528881D87}"/>
              </a:ext>
            </a:extLst>
          </p:cNvPr>
          <p:cNvSpPr txBox="1"/>
          <p:nvPr/>
        </p:nvSpPr>
        <p:spPr>
          <a:xfrm>
            <a:off x="1774322" y="3934042"/>
            <a:ext cx="8643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앱을 만들어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API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깊이 통합된 도구를 개발할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GitHub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앱은 특정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리포지토리에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설치할 수 있으며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커스터마이징된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권한을 통해 특정 작업을 수행하도록 설정할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628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745478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GitHub Apps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7BDDB0-EFB0-98CB-6D36-5CAE32CA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4" y="1742012"/>
            <a:ext cx="5126964" cy="4148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212A1-29F0-417D-4F18-5BD112B96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302" y="1687648"/>
            <a:ext cx="5865804" cy="4257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296C04-7367-32A7-C0B4-870160BA418A}"/>
              </a:ext>
            </a:extLst>
          </p:cNvPr>
          <p:cNvSpPr txBox="1"/>
          <p:nvPr/>
        </p:nvSpPr>
        <p:spPr>
          <a:xfrm>
            <a:off x="1647713" y="2091174"/>
            <a:ext cx="19958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 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 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F6CEF-0CFD-2E29-D4C8-ACDC7D7F9A0B}"/>
              </a:ext>
            </a:extLst>
          </p:cNvPr>
          <p:cNvSpPr txBox="1"/>
          <p:nvPr/>
        </p:nvSpPr>
        <p:spPr>
          <a:xfrm>
            <a:off x="1647713" y="3564363"/>
            <a:ext cx="33463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hub app 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사용자에게 보여줄 내용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9CDC2-FB4D-4430-48C1-0F27A3B1280E}"/>
              </a:ext>
            </a:extLst>
          </p:cNvPr>
          <p:cNvSpPr txBox="1"/>
          <p:nvPr/>
        </p:nvSpPr>
        <p:spPr>
          <a:xfrm>
            <a:off x="1039931" y="4681439"/>
            <a:ext cx="33463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Home page URL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663AE-EB73-CA68-9481-AF1DC9819C63}"/>
              </a:ext>
            </a:extLst>
          </p:cNvPr>
          <p:cNvSpPr txBox="1"/>
          <p:nvPr/>
        </p:nvSpPr>
        <p:spPr>
          <a:xfrm>
            <a:off x="824687" y="5490739"/>
            <a:ext cx="33463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</a:t>
            </a:r>
            <a:r>
              <a:rPr lang="ko-KR" altLang="en-US" sz="17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권한 부여 적용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D96CC-BB4E-D158-840E-770A4675DDB9}"/>
              </a:ext>
            </a:extLst>
          </p:cNvPr>
          <p:cNvSpPr txBox="1"/>
          <p:nvPr/>
        </p:nvSpPr>
        <p:spPr>
          <a:xfrm>
            <a:off x="6220133" y="2058272"/>
            <a:ext cx="57334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설치를 승인한 후 리디렉션할 전체 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3B06C4-7B2D-E3E3-785E-320E9E924247}"/>
              </a:ext>
            </a:extLst>
          </p:cNvPr>
          <p:cNvSpPr txBox="1"/>
          <p:nvPr/>
        </p:nvSpPr>
        <p:spPr>
          <a:xfrm>
            <a:off x="6274168" y="4964709"/>
            <a:ext cx="6070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 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과 설치시 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적용 활성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비활성</a:t>
            </a:r>
            <a:endParaRPr lang="en-US" altLang="ko-KR" sz="1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85507-B2D4-5DB2-C1B1-1E6F25344186}"/>
              </a:ext>
            </a:extLst>
          </p:cNvPr>
          <p:cNvSpPr txBox="1"/>
          <p:nvPr/>
        </p:nvSpPr>
        <p:spPr>
          <a:xfrm>
            <a:off x="7329576" y="2528597"/>
            <a:ext cx="57334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만료시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새로 토큰을 부여할 수 있는 옵션 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736E6-2B4E-6183-BAE7-DFF3A87223E4}"/>
              </a:ext>
            </a:extLst>
          </p:cNvPr>
          <p:cNvSpPr txBox="1"/>
          <p:nvPr/>
        </p:nvSpPr>
        <p:spPr>
          <a:xfrm>
            <a:off x="7329576" y="3096038"/>
            <a:ext cx="35145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 중 사용자 권한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(OAuth) 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48EB29-DCA5-0F61-0E5D-5269A5F45B24}"/>
              </a:ext>
            </a:extLst>
          </p:cNvPr>
          <p:cNvSpPr txBox="1"/>
          <p:nvPr/>
        </p:nvSpPr>
        <p:spPr>
          <a:xfrm>
            <a:off x="6058806" y="3764761"/>
            <a:ext cx="5508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App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</a:t>
            </a:r>
            <a:r>
              <a:rPr lang="en-US" altLang="ko-KR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Device Flow</a:t>
            </a:r>
            <a:r>
              <a:rPr lang="ko-KR" altLang="en-US" sz="1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사용자에게 권한을 부여 설정</a:t>
            </a:r>
            <a:endParaRPr lang="en-US" altLang="ko-KR" sz="1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0F2FE-B016-5053-B75B-FFD1B77F3BBD}"/>
              </a:ext>
            </a:extLst>
          </p:cNvPr>
          <p:cNvSpPr txBox="1"/>
          <p:nvPr/>
        </p:nvSpPr>
        <p:spPr>
          <a:xfrm>
            <a:off x="6274168" y="5591269"/>
            <a:ext cx="60707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 업데이트시 해당 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옵션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56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745478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GitHub Apps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91CBA9-D543-69C0-5AAB-E6B08EA3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5" y="2569705"/>
            <a:ext cx="5068057" cy="2170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21852-CB54-CB8F-3B35-C3719276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549" y="1966664"/>
            <a:ext cx="5571391" cy="3376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B3459D-35BA-80EF-D156-E39C8DA790EA}"/>
              </a:ext>
            </a:extLst>
          </p:cNvPr>
          <p:cNvSpPr txBox="1"/>
          <p:nvPr/>
        </p:nvSpPr>
        <p:spPr>
          <a:xfrm>
            <a:off x="1788443" y="2717794"/>
            <a:ext cx="38380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Webhook URL 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Secrets</a:t>
            </a:r>
          </a:p>
          <a:p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Webhook : 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정의 </a:t>
            </a:r>
            <a:r>
              <a:rPr lang="en-US" altLang="ko-KR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 </a:t>
            </a:r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콜백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149CC-0A97-087C-2FC2-3CE49384D5F3}"/>
              </a:ext>
            </a:extLst>
          </p:cNvPr>
          <p:cNvSpPr txBox="1"/>
          <p:nvPr/>
        </p:nvSpPr>
        <p:spPr>
          <a:xfrm>
            <a:off x="7095837" y="2074852"/>
            <a:ext cx="11421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권한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523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745478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GitHub Apps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CA410-D7B3-3FA5-4380-F8A414ACB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89" y="1328444"/>
            <a:ext cx="7135221" cy="420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5E447-63B5-7558-9217-73E5EF28FC70}"/>
              </a:ext>
            </a:extLst>
          </p:cNvPr>
          <p:cNvSpPr txBox="1"/>
          <p:nvPr/>
        </p:nvSpPr>
        <p:spPr>
          <a:xfrm>
            <a:off x="4517576" y="1465770"/>
            <a:ext cx="38380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구독 이벤트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E0BC1-6E87-134B-2087-B6B70320E91E}"/>
              </a:ext>
            </a:extLst>
          </p:cNvPr>
          <p:cNvSpPr txBox="1"/>
          <p:nvPr/>
        </p:nvSpPr>
        <p:spPr>
          <a:xfrm>
            <a:off x="4222154" y="4150355"/>
            <a:ext cx="53298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앱설치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현재 계정만 설치 가능 또는 다른 계정 설치 허용 지정 옵션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56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745478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OAuth Apps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186983-CD86-8D4A-9E22-0B7F6DEAE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87" y="1529091"/>
            <a:ext cx="3912009" cy="48603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66BD04-1CDA-D31E-5B8C-2C0787EB5C5F}"/>
              </a:ext>
            </a:extLst>
          </p:cNvPr>
          <p:cNvSpPr txBox="1"/>
          <p:nvPr/>
        </p:nvSpPr>
        <p:spPr>
          <a:xfrm>
            <a:off x="9622896" y="1352120"/>
            <a:ext cx="2615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새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OAuth Apps 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등록</a:t>
            </a:r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0C40E-832C-B950-85C3-B805025DCF32}"/>
              </a:ext>
            </a:extLst>
          </p:cNvPr>
          <p:cNvSpPr txBox="1"/>
          <p:nvPr/>
        </p:nvSpPr>
        <p:spPr>
          <a:xfrm>
            <a:off x="9711317" y="1934260"/>
            <a:ext cx="1256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이름</a:t>
            </a:r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AC288-BF98-0CFA-EFC7-703FB291AE57}"/>
              </a:ext>
            </a:extLst>
          </p:cNvPr>
          <p:cNvSpPr txBox="1"/>
          <p:nvPr/>
        </p:nvSpPr>
        <p:spPr>
          <a:xfrm>
            <a:off x="9767587" y="2744596"/>
            <a:ext cx="21427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Homepage URL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02DF9-F19C-5CC6-21BB-D478CEC1BE52}"/>
              </a:ext>
            </a:extLst>
          </p:cNvPr>
          <p:cNvSpPr txBox="1"/>
          <p:nvPr/>
        </p:nvSpPr>
        <p:spPr>
          <a:xfrm>
            <a:off x="9711316" y="3554932"/>
            <a:ext cx="1256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설명 </a:t>
            </a:r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214A6-61D9-5D43-7C56-94628FB09B32}"/>
              </a:ext>
            </a:extLst>
          </p:cNvPr>
          <p:cNvSpPr txBox="1"/>
          <p:nvPr/>
        </p:nvSpPr>
        <p:spPr>
          <a:xfrm>
            <a:off x="9697248" y="4637449"/>
            <a:ext cx="1734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콜백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C3E0-0A09-E872-AADC-A46DAF0A708D}"/>
              </a:ext>
            </a:extLst>
          </p:cNvPr>
          <p:cNvSpPr txBox="1"/>
          <p:nvPr/>
        </p:nvSpPr>
        <p:spPr>
          <a:xfrm>
            <a:off x="9655154" y="5228881"/>
            <a:ext cx="2255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OAuth App</a:t>
            </a:r>
          </a:p>
          <a:p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권한 부여 옵션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A585F-0AF9-DA9F-C552-5C35EDA5944F}"/>
              </a:ext>
            </a:extLst>
          </p:cNvPr>
          <p:cNvSpPr txBox="1"/>
          <p:nvPr/>
        </p:nvSpPr>
        <p:spPr>
          <a:xfrm>
            <a:off x="282142" y="1679817"/>
            <a:ext cx="53403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OAuth 2.0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프로토콜을 사용하여 제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 애플리케이션과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계정을 통합한다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데이터를 안전하게 접근할 수 있도록 하는 기능이다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Developer Settings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OAuth Apps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섹션에서는 이러한 애플리케이션을 등록하고 관리할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825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49492-0842-6815-1E32-4C35F57C99CA}"/>
              </a:ext>
            </a:extLst>
          </p:cNvPr>
          <p:cNvSpPr txBox="1"/>
          <p:nvPr/>
        </p:nvSpPr>
        <p:spPr>
          <a:xfrm>
            <a:off x="974424" y="1268515"/>
            <a:ext cx="102431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접근 권한을 제어하고 관리하는 데 사용되는 중요한 도구다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토큰은 비밀번호 대신 사용되며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권한을 지정할 수 있어 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특정 기능에 접근할 수 있도록 한다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Personal access tokens 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탭에서는 세분화된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토큰탭과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기존 </a:t>
            </a:r>
            <a:r>
              <a:rPr lang="ko-KR" altLang="en-US" sz="17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토큰탭에서</a:t>
            </a:r>
            <a:r>
              <a:rPr lang="ko-KR" altLang="en-US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토큰을 생성 관리 할 수 있다</a:t>
            </a:r>
            <a:r>
              <a:rPr lang="en-US" altLang="ko-KR" sz="17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F16FB-F039-AB8D-CA93-A159F7C9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75" y="2641060"/>
            <a:ext cx="7592796" cy="1719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311C47-7E0C-2F0A-96C0-57E978B8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77" y="4164760"/>
            <a:ext cx="8560883" cy="244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5426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20142-246E-2BFF-978E-5125A412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9" y="1236091"/>
            <a:ext cx="5043325" cy="5430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531357-F275-94BD-4B25-9CC424E9764F}"/>
              </a:ext>
            </a:extLst>
          </p:cNvPr>
          <p:cNvSpPr txBox="1"/>
          <p:nvPr/>
        </p:nvSpPr>
        <p:spPr>
          <a:xfrm>
            <a:off x="3780490" y="1409192"/>
            <a:ext cx="20501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세분화 토큰 생성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6948-A4F0-EEBD-7878-AC96399A119F}"/>
              </a:ext>
            </a:extLst>
          </p:cNvPr>
          <p:cNvSpPr txBox="1"/>
          <p:nvPr/>
        </p:nvSpPr>
        <p:spPr>
          <a:xfrm>
            <a:off x="1700895" y="2111767"/>
            <a:ext cx="20501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이름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65756-5E26-98E9-5C28-D5C1B56BE4C8}"/>
              </a:ext>
            </a:extLst>
          </p:cNvPr>
          <p:cNvSpPr txBox="1"/>
          <p:nvPr/>
        </p:nvSpPr>
        <p:spPr>
          <a:xfrm>
            <a:off x="1700894" y="2804216"/>
            <a:ext cx="20501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 가능 기간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AD0BB-7366-39AD-C09C-249F0464E5BA}"/>
              </a:ext>
            </a:extLst>
          </p:cNvPr>
          <p:cNvSpPr txBox="1"/>
          <p:nvPr/>
        </p:nvSpPr>
        <p:spPr>
          <a:xfrm>
            <a:off x="1687918" y="3429000"/>
            <a:ext cx="25262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무슨 토큰인지 설명 작성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5C42E-DA82-8015-3A82-0AD4CBA7B92B}"/>
              </a:ext>
            </a:extLst>
          </p:cNvPr>
          <p:cNvSpPr txBox="1"/>
          <p:nvPr/>
        </p:nvSpPr>
        <p:spPr>
          <a:xfrm>
            <a:off x="1700894" y="4245854"/>
            <a:ext cx="25262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토큰의 소유자 지정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C7136-C05C-DAA9-D67B-59B831314A2F}"/>
              </a:ext>
            </a:extLst>
          </p:cNvPr>
          <p:cNvSpPr txBox="1"/>
          <p:nvPr/>
        </p:nvSpPr>
        <p:spPr>
          <a:xfrm>
            <a:off x="1990381" y="4824024"/>
            <a:ext cx="28146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</a:t>
            </a:r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접근 권한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E9545D-EAB6-C7C8-815D-52AD2D982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548" y="1996123"/>
            <a:ext cx="5972577" cy="3748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5508D5-D53E-3201-E7B4-EA20A5E43ED6}"/>
              </a:ext>
            </a:extLst>
          </p:cNvPr>
          <p:cNvSpPr txBox="1"/>
          <p:nvPr/>
        </p:nvSpPr>
        <p:spPr>
          <a:xfrm>
            <a:off x="8003979" y="2702729"/>
            <a:ext cx="28146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계정 권한 설정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DE9A4-2310-B122-2D31-A06D9EB1D929}"/>
              </a:ext>
            </a:extLst>
          </p:cNvPr>
          <p:cNvSpPr txBox="1"/>
          <p:nvPr/>
        </p:nvSpPr>
        <p:spPr>
          <a:xfrm>
            <a:off x="8142492" y="4046787"/>
            <a:ext cx="309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저장소에 대한 권한 </a:t>
            </a:r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갯수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B1230-4217-2315-B240-CDB05CE20F08}"/>
              </a:ext>
            </a:extLst>
          </p:cNvPr>
          <p:cNvSpPr txBox="1"/>
          <p:nvPr/>
        </p:nvSpPr>
        <p:spPr>
          <a:xfrm>
            <a:off x="8142492" y="4603392"/>
            <a:ext cx="3097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계정에 대한 권한 </a:t>
            </a:r>
            <a:r>
              <a:rPr lang="ko-KR" altLang="en-US" sz="17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갯수</a:t>
            </a:r>
            <a:endParaRPr lang="en-US" altLang="ko-KR" sz="1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4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0B3A7A-3203-F2A5-FDA4-33AAB61A2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85" y="2031291"/>
            <a:ext cx="10526030" cy="3455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65FF85-E700-92A4-E5F9-788C5A4B35E6}"/>
              </a:ext>
            </a:extLst>
          </p:cNvPr>
          <p:cNvSpPr txBox="1"/>
          <p:nvPr/>
        </p:nvSpPr>
        <p:spPr>
          <a:xfrm>
            <a:off x="832985" y="1257384"/>
            <a:ext cx="97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완료시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한번만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볼수있는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토큰이 생성된다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 및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over HTTPS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사용에 적합한 세분화된 저장소 범위 토큰이다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FD7ED-1AD7-8EC7-B80E-EA878F3BF262}"/>
              </a:ext>
            </a:extLst>
          </p:cNvPr>
          <p:cNvSpPr/>
          <p:nvPr/>
        </p:nvSpPr>
        <p:spPr>
          <a:xfrm>
            <a:off x="1022508" y="4262510"/>
            <a:ext cx="5237616" cy="225084"/>
          </a:xfrm>
          <a:prstGeom prst="rect">
            <a:avLst/>
          </a:prstGeom>
          <a:solidFill>
            <a:srgbClr val="010409"/>
          </a:solidFill>
          <a:ln>
            <a:solidFill>
              <a:srgbClr val="0104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9526F-F0FB-6C6A-8EA2-329B7D12ABE7}"/>
              </a:ext>
            </a:extLst>
          </p:cNvPr>
          <p:cNvSpPr txBox="1"/>
          <p:nvPr/>
        </p:nvSpPr>
        <p:spPr>
          <a:xfrm>
            <a:off x="832985" y="5652962"/>
            <a:ext cx="97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한번만 </a:t>
            </a:r>
            <a:r>
              <a:rPr lang="ko-KR" altLang="en-US" sz="2000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볼수</a:t>
            </a:r>
            <a:r>
              <a: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있는 토큰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임으로 처음완료후 다시 이 페이지로 돌아올 수 없다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20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317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362F54-4068-65EC-6C9A-D9FAA70E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15" y="2046764"/>
            <a:ext cx="10340970" cy="234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9BD14-BE34-4624-30B1-036446FB3EB5}"/>
              </a:ext>
            </a:extLst>
          </p:cNvPr>
          <p:cNvSpPr txBox="1"/>
          <p:nvPr/>
        </p:nvSpPr>
        <p:spPr>
          <a:xfrm>
            <a:off x="1135436" y="4687952"/>
            <a:ext cx="10484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키 페이지를 나가고 다시 세분화 토큰 페이지로 올 경우 보유 중인 토큰의 이름만 보인다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토큰을 삭제할 수 있고 클릭 시 토큰의 정보를 볼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5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1DC9F4BD-28E1-2815-2A4D-E0DEF89A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417283A-76E5-5335-1DE4-A6B890B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55464"/>
            <a:ext cx="6096000" cy="334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Notifications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5. Notifications for workflow runs on repositories set up with GitHub Actions</a:t>
            </a:r>
          </a:p>
          <a:p>
            <a:pPr lvl="1"/>
            <a:r>
              <a:rPr lang="en-US" altLang="ko-KR" sz="1050" dirty="0"/>
              <a:t>GitHub Actions</a:t>
            </a:r>
            <a:r>
              <a:rPr lang="ko-KR" altLang="en-US" sz="1050" dirty="0"/>
              <a:t>를 사용하여 설정된 저장소에서 워크플로가 실행될 때 알림을 받는 기능입니다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 err="1"/>
              <a:t>깃허브</a:t>
            </a:r>
            <a:r>
              <a:rPr lang="ko-KR" altLang="en-US" sz="1050" dirty="0"/>
              <a:t> 내 알림</a:t>
            </a:r>
            <a:r>
              <a:rPr lang="en-US" altLang="ko-KR" sz="1050" dirty="0"/>
              <a:t>, </a:t>
            </a:r>
            <a:r>
              <a:rPr lang="ko-KR" altLang="en-US" sz="1050" dirty="0"/>
              <a:t>이메일</a:t>
            </a:r>
            <a:r>
              <a:rPr lang="en-US" altLang="ko-KR" sz="1050" dirty="0"/>
              <a:t>, </a:t>
            </a:r>
            <a:r>
              <a:rPr lang="ko-KR" altLang="en-US" sz="1050" dirty="0"/>
              <a:t>실패한 워크플로에 대해서만 이메일로 알림을 받을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워크플로 실행 결과를 실시간으로 확인하고 문제 발생 시 빠르게 대응할 수 있습니다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6. </a:t>
            </a:r>
            <a:r>
              <a:rPr lang="en-US" altLang="ko-KR" sz="1050" b="1" dirty="0" err="1"/>
              <a:t>Dependabot</a:t>
            </a:r>
            <a:r>
              <a:rPr lang="en-US" altLang="ko-KR" sz="1050" b="1" dirty="0"/>
              <a:t> alerts: New vulnerabilities</a:t>
            </a:r>
          </a:p>
          <a:p>
            <a:pPr lvl="1"/>
            <a:r>
              <a:rPr lang="en-US" altLang="ko-KR" sz="1050" dirty="0" err="1"/>
              <a:t>Dependabot</a:t>
            </a:r>
            <a:r>
              <a:rPr lang="ko-KR" altLang="en-US" sz="1050" dirty="0"/>
              <a:t>이 프로젝트의 종속성에서 새로운 취약점을 발견하면 알림을 받는 기능입니다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 err="1"/>
              <a:t>깃허브</a:t>
            </a:r>
            <a:r>
              <a:rPr lang="ko-KR" altLang="en-US" sz="1050" dirty="0"/>
              <a:t> 내 알림</a:t>
            </a:r>
            <a:r>
              <a:rPr lang="en-US" altLang="ko-KR" sz="1050" dirty="0"/>
              <a:t>, </a:t>
            </a:r>
            <a:r>
              <a:rPr lang="ko-KR" altLang="en-US" sz="1050" dirty="0"/>
              <a:t>이메일</a:t>
            </a:r>
            <a:r>
              <a:rPr lang="en-US" altLang="ko-KR" sz="1050" dirty="0"/>
              <a:t>, CLI</a:t>
            </a:r>
            <a:r>
              <a:rPr lang="ko-KR" altLang="en-US" sz="1050" dirty="0"/>
              <a:t>를 통해 알림을 받을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프로젝트의 보안을 강화하고</a:t>
            </a:r>
            <a:r>
              <a:rPr lang="en-US" altLang="ko-KR" sz="1050" dirty="0"/>
              <a:t>, </a:t>
            </a:r>
            <a:r>
              <a:rPr lang="ko-KR" altLang="en-US" sz="1050" dirty="0"/>
              <a:t>취약점을 빠르게 수정할 수 있습니다</a:t>
            </a:r>
            <a:r>
              <a:rPr lang="en-US" altLang="ko-KR" sz="1050" dirty="0"/>
              <a:t>.</a:t>
            </a:r>
          </a:p>
          <a:p>
            <a:pPr lvl="1"/>
            <a:endParaRPr lang="en-US" altLang="ko-KR" sz="1050" dirty="0"/>
          </a:p>
          <a:p>
            <a:r>
              <a:rPr lang="en-US" altLang="ko-KR" sz="1050" b="1" dirty="0"/>
              <a:t>7. Email weekly digest</a:t>
            </a:r>
          </a:p>
          <a:p>
            <a:pPr lvl="1"/>
            <a:r>
              <a:rPr lang="ko-KR" altLang="en-US" sz="1050" dirty="0"/>
              <a:t>최대 </a:t>
            </a:r>
            <a:r>
              <a:rPr lang="en-US" altLang="ko-KR" sz="1050" dirty="0"/>
              <a:t>10</a:t>
            </a:r>
            <a:r>
              <a:rPr lang="ko-KR" altLang="en-US" sz="1050" dirty="0"/>
              <a:t>개의 저장소에 대한 알림을 요약하여 매주 이메일로 받는 기능입니다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매주 특정 요일에 이메일을 받도록 설정할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바쁜 일정 속에서도 중요한 알림을 놓치지 않고 한 번에 확인할 수 있습니다</a:t>
            </a:r>
            <a:r>
              <a:rPr lang="en-US" altLang="ko-KR" sz="105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en-US" altLang="ko-KR" sz="1050" b="1" dirty="0"/>
              <a:t>8. Deploy key alert email</a:t>
            </a:r>
          </a:p>
          <a:p>
            <a:pPr lvl="1"/>
            <a:r>
              <a:rPr lang="ko-KR" altLang="en-US" sz="1050" dirty="0"/>
              <a:t>조직에 관리자 권한을 </a:t>
            </a:r>
            <a:r>
              <a:rPr lang="ko-KR" altLang="en-US" sz="1050" dirty="0" err="1"/>
              <a:t>부여받으면</a:t>
            </a:r>
            <a:r>
              <a:rPr lang="ko-KR" altLang="en-US" sz="1050" dirty="0"/>
              <a:t> 새로운 배포 키가 추가될 때 알림을 받는 기능입니다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5B0E8E8-9FE3-E9F1-2904-70AE86E3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8" y="1754845"/>
            <a:ext cx="5890692" cy="33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68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9BD14-BE34-4624-30B1-036446FB3EB5}"/>
              </a:ext>
            </a:extLst>
          </p:cNvPr>
          <p:cNvSpPr txBox="1"/>
          <p:nvPr/>
        </p:nvSpPr>
        <p:spPr>
          <a:xfrm>
            <a:off x="7155019" y="1490008"/>
            <a:ext cx="47973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정보를 볼 수 있으며 토큰의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정보는 다시 볼 수 없다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 수 있는 정보는 접근 가능한 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정보와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권한 및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리포지토리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권한 이다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Regenerate token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 시 </a:t>
            </a:r>
            <a:r>
              <a: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사용기간을 재설정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할 수 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85E29-7CA0-B4B2-164A-2421249A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4" y="1282188"/>
            <a:ext cx="6114332" cy="5177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0E986F-5454-359C-74BB-72512C8DC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953" y="5038348"/>
            <a:ext cx="3219899" cy="113363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5AD59D-90CC-BE8C-38F0-E9F174F37951}"/>
              </a:ext>
            </a:extLst>
          </p:cNvPr>
          <p:cNvCxnSpPr>
            <a:cxnSpLocks/>
          </p:cNvCxnSpPr>
          <p:nvPr/>
        </p:nvCxnSpPr>
        <p:spPr>
          <a:xfrm>
            <a:off x="6302326" y="2475914"/>
            <a:ext cx="1205627" cy="3129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656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7026A-DE03-12CD-C315-756DC1B6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8" y="1434584"/>
            <a:ext cx="6739010" cy="2436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EF6C8-94F3-1DAA-79CB-DFB3D60ECB0E}"/>
              </a:ext>
            </a:extLst>
          </p:cNvPr>
          <p:cNvSpPr txBox="1"/>
          <p:nvPr/>
        </p:nvSpPr>
        <p:spPr>
          <a:xfrm>
            <a:off x="3882684" y="1533171"/>
            <a:ext cx="339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클래식 토큰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(classic) 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22D1F-1CF3-0BD6-3D13-86DD0A2C053E}"/>
              </a:ext>
            </a:extLst>
          </p:cNvPr>
          <p:cNvSpPr txBox="1"/>
          <p:nvPr/>
        </p:nvSpPr>
        <p:spPr>
          <a:xfrm>
            <a:off x="1378634" y="2618449"/>
            <a:ext cx="403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이름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or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어디에 사용할지 설명 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F8262-DD93-FFD3-6D82-D0E4655160FD}"/>
              </a:ext>
            </a:extLst>
          </p:cNvPr>
          <p:cNvSpPr txBox="1"/>
          <p:nvPr/>
        </p:nvSpPr>
        <p:spPr>
          <a:xfrm>
            <a:off x="1884779" y="3429000"/>
            <a:ext cx="403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기간 설정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BCFB0D-7508-A63B-9EC7-7D356AE73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61" y="3664226"/>
            <a:ext cx="5853337" cy="2971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BA8D5-475C-A5BF-C2F5-8DB36273FDF4}"/>
              </a:ext>
            </a:extLst>
          </p:cNvPr>
          <p:cNvSpPr txBox="1"/>
          <p:nvPr/>
        </p:nvSpPr>
        <p:spPr>
          <a:xfrm>
            <a:off x="9166865" y="3829110"/>
            <a:ext cx="210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사용할 범위 체크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171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파스텔 꽃잎의 추상적 디자인">
            <a:extLst>
              <a:ext uri="{FF2B5EF4-FFF2-40B4-BE49-F238E27FC236}">
                <a16:creationId xmlns:a16="http://schemas.microsoft.com/office/drawing/2014/main" id="{0ABD116A-B605-01E3-96D5-E5763405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t="14101" r="-1" b="-1"/>
          <a:stretch/>
        </p:blipFill>
        <p:spPr>
          <a:xfrm>
            <a:off x="20378" y="10"/>
            <a:ext cx="12188952" cy="68579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CA3FA1-BAEF-4EF3-EC7A-E3A86E05C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08" y="191780"/>
            <a:ext cx="9958834" cy="6918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Developer settings Personal access tokens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6BF30F-1B4C-C2B0-3F24-E4F20BE8E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8" y="2275432"/>
            <a:ext cx="6746158" cy="2404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0470634-84AF-EA27-8D84-E0CF6EABB7AB}"/>
              </a:ext>
            </a:extLst>
          </p:cNvPr>
          <p:cNvSpPr/>
          <p:nvPr/>
        </p:nvSpPr>
        <p:spPr>
          <a:xfrm>
            <a:off x="476105" y="3041628"/>
            <a:ext cx="2655748" cy="203463"/>
          </a:xfrm>
          <a:prstGeom prst="rect">
            <a:avLst/>
          </a:prstGeom>
          <a:solidFill>
            <a:srgbClr val="17231C"/>
          </a:solidFill>
          <a:ln>
            <a:solidFill>
              <a:srgbClr val="172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토큰 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B4E9-D862-5B24-F886-50F305D3A6E1}"/>
              </a:ext>
            </a:extLst>
          </p:cNvPr>
          <p:cNvSpPr txBox="1"/>
          <p:nvPr/>
        </p:nvSpPr>
        <p:spPr>
          <a:xfrm>
            <a:off x="1541493" y="5092085"/>
            <a:ext cx="4087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세분화된 토큰과 다르게 완료 시 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키만 나오며 삭제만 가능하다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3F17A8-5662-97D0-078D-6B4C65FDF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843" y="2151965"/>
            <a:ext cx="4420217" cy="285789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19D4C8-84E2-F342-4ED5-35B1FBD7A228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6958266" y="3477632"/>
            <a:ext cx="49557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7C385E-539B-CB27-1BB8-F209E1225450}"/>
              </a:ext>
            </a:extLst>
          </p:cNvPr>
          <p:cNvSpPr txBox="1"/>
          <p:nvPr/>
        </p:nvSpPr>
        <p:spPr>
          <a:xfrm>
            <a:off x="7699246" y="1773577"/>
            <a:ext cx="363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키는 단 한 번만 볼 수 있다</a:t>
            </a:r>
            <a:r>
              <a:rPr lang="en-US" altLang="ko-KR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5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4C13A5ED-EDC3-55A8-6947-FEC271B0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5709501" y="1120676"/>
            <a:ext cx="6096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Billing and plans – Plans and usage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1. Current plan</a:t>
            </a:r>
          </a:p>
          <a:p>
            <a:r>
              <a:rPr lang="en-US" altLang="ko-KR" sz="1050" dirty="0"/>
              <a:t>          </a:t>
            </a:r>
            <a:r>
              <a:rPr lang="ko-KR" altLang="en-US" sz="1050" dirty="0"/>
              <a:t>기본 제공 기능</a:t>
            </a:r>
          </a:p>
          <a:p>
            <a:pPr lvl="1"/>
            <a:r>
              <a:rPr lang="ko-KR" altLang="en-US" sz="1050" dirty="0"/>
              <a:t>무제한 공개</a:t>
            </a:r>
            <a:r>
              <a:rPr lang="en-US" altLang="ko-KR" sz="1050" dirty="0"/>
              <a:t>/</a:t>
            </a:r>
            <a:r>
              <a:rPr lang="ko-KR" altLang="en-US" sz="1050" dirty="0"/>
              <a:t>비공개 저장소</a:t>
            </a:r>
          </a:p>
          <a:p>
            <a:pPr lvl="1"/>
            <a:r>
              <a:rPr lang="ko-KR" altLang="en-US" sz="1050" dirty="0"/>
              <a:t>무제한 </a:t>
            </a:r>
            <a:r>
              <a:rPr lang="ko-KR" altLang="en-US" sz="1050" dirty="0" err="1"/>
              <a:t>협업자</a:t>
            </a:r>
            <a:endParaRPr lang="ko-KR" altLang="en-US" sz="1050" dirty="0"/>
          </a:p>
          <a:p>
            <a:pPr lvl="1"/>
            <a:r>
              <a:rPr lang="ko-KR" altLang="en-US" sz="1050" dirty="0"/>
              <a:t>월 </a:t>
            </a:r>
            <a:r>
              <a:rPr lang="en-US" altLang="ko-KR" sz="1050" dirty="0"/>
              <a:t>2,000</a:t>
            </a:r>
            <a:r>
              <a:rPr lang="ko-KR" altLang="en-US" sz="1050" dirty="0"/>
              <a:t>분 </a:t>
            </a:r>
            <a:r>
              <a:rPr lang="en-US" altLang="ko-KR" sz="1050" dirty="0"/>
              <a:t>Actions</a:t>
            </a:r>
          </a:p>
          <a:p>
            <a:pPr lvl="1"/>
            <a:r>
              <a:rPr lang="en-US" altLang="ko-KR" sz="1050" dirty="0"/>
              <a:t>500MB </a:t>
            </a:r>
            <a:r>
              <a:rPr lang="ko-KR" altLang="en-US" sz="1050" dirty="0"/>
              <a:t>패키지 저장 공간</a:t>
            </a:r>
          </a:p>
          <a:p>
            <a:pPr lvl="1"/>
            <a:r>
              <a:rPr lang="ko-KR" altLang="en-US" sz="1050" dirty="0"/>
              <a:t>개발자당 </a:t>
            </a:r>
            <a:r>
              <a:rPr lang="en-US" altLang="ko-KR" sz="1050" dirty="0"/>
              <a:t>120 </a:t>
            </a:r>
            <a:r>
              <a:rPr lang="ko-KR" altLang="en-US" sz="1050" dirty="0"/>
              <a:t>코어 시간의 </a:t>
            </a:r>
            <a:r>
              <a:rPr lang="en-US" altLang="ko-KR" sz="1050" dirty="0" err="1"/>
              <a:t>Codespaces</a:t>
            </a:r>
            <a:r>
              <a:rPr lang="en-US" altLang="ko-KR" sz="1050" dirty="0"/>
              <a:t> </a:t>
            </a:r>
            <a:r>
              <a:rPr lang="ko-KR" altLang="en-US" sz="1050" dirty="0"/>
              <a:t>컴퓨팅</a:t>
            </a:r>
          </a:p>
          <a:p>
            <a:pPr lvl="1"/>
            <a:r>
              <a:rPr lang="ko-KR" altLang="en-US" sz="1050" dirty="0"/>
              <a:t>개발자당 </a:t>
            </a:r>
            <a:r>
              <a:rPr lang="en-US" altLang="ko-KR" sz="1050" dirty="0"/>
              <a:t>15GB</a:t>
            </a:r>
            <a:r>
              <a:rPr lang="ko-KR" altLang="en-US" sz="1050" dirty="0"/>
              <a:t>의 </a:t>
            </a:r>
            <a:r>
              <a:rPr lang="en-US" altLang="ko-KR" sz="1050" dirty="0" err="1"/>
              <a:t>Codespaces</a:t>
            </a:r>
            <a:r>
              <a:rPr lang="en-US" altLang="ko-KR" sz="1050" dirty="0"/>
              <a:t> </a:t>
            </a:r>
            <a:r>
              <a:rPr lang="ko-KR" altLang="en-US" sz="1050" dirty="0"/>
              <a:t>저장 공간</a:t>
            </a:r>
          </a:p>
          <a:p>
            <a:pPr lvl="1"/>
            <a:r>
              <a:rPr lang="ko-KR" altLang="en-US" sz="1050" dirty="0"/>
              <a:t>커뮤니티 지원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pPr lvl="1"/>
            <a:r>
              <a:rPr lang="ko-KR" altLang="en-US" sz="1050" dirty="0"/>
              <a:t>제공되지 않는 기능</a:t>
            </a:r>
          </a:p>
          <a:p>
            <a:pPr lvl="1"/>
            <a:r>
              <a:rPr lang="ko-KR" altLang="en-US" sz="1050" dirty="0"/>
              <a:t>조직당 무료 </a:t>
            </a:r>
            <a:r>
              <a:rPr lang="en-US" altLang="ko-KR" sz="1050" dirty="0" err="1"/>
              <a:t>Codespaces</a:t>
            </a:r>
            <a:r>
              <a:rPr lang="en-US" altLang="ko-KR" sz="1050" dirty="0"/>
              <a:t> </a:t>
            </a:r>
            <a:r>
              <a:rPr lang="ko-KR" altLang="en-US" sz="1050" dirty="0"/>
              <a:t>사용량</a:t>
            </a:r>
          </a:p>
          <a:p>
            <a:pPr lvl="1"/>
            <a:r>
              <a:rPr lang="ko-KR" altLang="en-US" sz="1050" dirty="0"/>
              <a:t>모든 저장소에서 보호된 </a:t>
            </a:r>
            <a:r>
              <a:rPr lang="ko-KR" altLang="en-US" sz="1050" dirty="0" err="1"/>
              <a:t>브랜치</a:t>
            </a:r>
            <a:endParaRPr lang="ko-KR" altLang="en-US" sz="1050" dirty="0"/>
          </a:p>
          <a:p>
            <a:pPr lvl="1"/>
            <a:r>
              <a:rPr lang="en-US" altLang="ko-KR" sz="1050" dirty="0" err="1"/>
              <a:t>Codespaces</a:t>
            </a:r>
            <a:r>
              <a:rPr lang="en-US" altLang="ko-KR" sz="1050" dirty="0"/>
              <a:t> </a:t>
            </a:r>
            <a:r>
              <a:rPr lang="ko-KR" altLang="en-US" sz="1050" dirty="0"/>
              <a:t>지출 한도 증가</a:t>
            </a:r>
          </a:p>
          <a:p>
            <a:pPr lvl="1"/>
            <a:r>
              <a:rPr lang="ko-KR" altLang="en-US" sz="1050" dirty="0"/>
              <a:t>풀 </a:t>
            </a:r>
            <a:r>
              <a:rPr lang="ko-KR" altLang="en-US" sz="1050" dirty="0" err="1"/>
              <a:t>리퀘스트에서</a:t>
            </a:r>
            <a:r>
              <a:rPr lang="ko-KR" altLang="en-US" sz="1050" dirty="0"/>
              <a:t> 다중 검토자</a:t>
            </a:r>
          </a:p>
          <a:p>
            <a:pPr lvl="1"/>
            <a:r>
              <a:rPr lang="ko-KR" altLang="en-US" sz="1050" dirty="0"/>
              <a:t>필수 상태 검사</a:t>
            </a:r>
          </a:p>
          <a:p>
            <a:pPr lvl="1"/>
            <a:r>
              <a:rPr lang="ko-KR" altLang="en-US" sz="1050" dirty="0"/>
              <a:t>코드 소유자</a:t>
            </a:r>
          </a:p>
          <a:p>
            <a:pPr lvl="1"/>
            <a:r>
              <a:rPr lang="ko-KR" altLang="en-US" sz="1050" dirty="0"/>
              <a:t>필수 검토자</a:t>
            </a:r>
          </a:p>
          <a:p>
            <a:pPr lvl="1"/>
            <a:r>
              <a:rPr lang="ko-KR" altLang="en-US" sz="1050" dirty="0"/>
              <a:t>정적 웹 사이트 호스팅용 </a:t>
            </a:r>
            <a:r>
              <a:rPr lang="en-US" altLang="ko-KR" sz="1050" dirty="0"/>
              <a:t>Pages</a:t>
            </a:r>
          </a:p>
          <a:p>
            <a:pPr lvl="1"/>
            <a:r>
              <a:rPr lang="ko-KR" altLang="en-US" sz="1050" dirty="0"/>
              <a:t>웹 기반 지원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r>
              <a:rPr lang="en-US" altLang="ko-KR" sz="1050" b="1" dirty="0"/>
              <a:t>2. Add-ons</a:t>
            </a:r>
          </a:p>
          <a:p>
            <a:pPr lvl="1"/>
            <a:r>
              <a:rPr lang="en-US" altLang="ko-KR" sz="1050" dirty="0"/>
              <a:t>GitHub Copilot</a:t>
            </a:r>
            <a:endParaRPr lang="ko-KR" altLang="en-US" sz="1050" dirty="0"/>
          </a:p>
          <a:p>
            <a:pPr lvl="1"/>
            <a:r>
              <a:rPr lang="en-US" altLang="ko-KR" sz="1050" dirty="0"/>
              <a:t>AI </a:t>
            </a:r>
            <a:r>
              <a:rPr lang="ko-KR" altLang="en-US" sz="1050" dirty="0"/>
              <a:t>페어 프로그래머</a:t>
            </a:r>
          </a:p>
          <a:p>
            <a:pPr lvl="1"/>
            <a:r>
              <a:rPr lang="en-US" altLang="ko-KR" sz="1050" dirty="0"/>
              <a:t>GPT-3.5 Turbo </a:t>
            </a:r>
            <a:r>
              <a:rPr lang="ko-KR" altLang="en-US" sz="1050" dirty="0"/>
              <a:t>모델을 사용하여 코드 및 전체 함수를 실시간으로 제안</a:t>
            </a:r>
          </a:p>
          <a:p>
            <a:pPr lvl="1"/>
            <a:r>
              <a:rPr lang="ko-KR" altLang="en-US" sz="1050" dirty="0"/>
              <a:t>에디터에서 바로 코드 완성 기능 제공</a:t>
            </a: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93D787C-DDB1-E4C4-A432-B5099183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1" y="591532"/>
            <a:ext cx="4760226" cy="56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파스텔 꽃잎의 추상적 디자인">
            <a:extLst>
              <a:ext uri="{FF2B5EF4-FFF2-40B4-BE49-F238E27FC236}">
                <a16:creationId xmlns:a16="http://schemas.microsoft.com/office/drawing/2014/main" id="{B1656626-44AA-E57B-BCCA-696B57D5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01" r="-1" b="-1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C99C-D079-66FC-76BC-73FF660FC582}"/>
              </a:ext>
            </a:extLst>
          </p:cNvPr>
          <p:cNvSpPr txBox="1"/>
          <p:nvPr/>
        </p:nvSpPr>
        <p:spPr>
          <a:xfrm>
            <a:off x="6171473" y="2090172"/>
            <a:ext cx="5567701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Billing and plans – Plans and usage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3. Actions</a:t>
            </a:r>
          </a:p>
          <a:p>
            <a:pPr lvl="1"/>
            <a:r>
              <a:rPr lang="ko-KR" altLang="en-US" sz="1050" dirty="0"/>
              <a:t>할당된 분</a:t>
            </a:r>
            <a:r>
              <a:rPr lang="en-US" altLang="ko-KR" sz="1050" dirty="0"/>
              <a:t>:</a:t>
            </a:r>
            <a:r>
              <a:rPr lang="ko-KR" altLang="en-US" sz="1050" dirty="0"/>
              <a:t> 월 </a:t>
            </a:r>
            <a:r>
              <a:rPr lang="en-US" altLang="ko-KR" sz="1050" dirty="0"/>
              <a:t>2,000</a:t>
            </a:r>
            <a:r>
              <a:rPr lang="ko-KR" altLang="en-US" sz="1050" dirty="0"/>
              <a:t>분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</a:t>
            </a:r>
            <a:r>
              <a:rPr lang="ko-KR" altLang="en-US" sz="1050" dirty="0"/>
              <a:t>분 </a:t>
            </a:r>
            <a:r>
              <a:rPr lang="en-US" altLang="ko-KR" sz="1050" dirty="0"/>
              <a:t>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  <a:p>
            <a:pPr lvl="1"/>
            <a:r>
              <a:rPr lang="ko-KR" altLang="en-US" sz="1050" dirty="0"/>
              <a:t>할당량 초기화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4</a:t>
            </a:r>
            <a:r>
              <a:rPr lang="ko-KR" altLang="en-US" sz="1050" dirty="0"/>
              <a:t>일 후 초기화 예정</a:t>
            </a:r>
            <a:endParaRPr lang="en-US" altLang="ko-KR" sz="1050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r>
              <a:rPr lang="en-US" altLang="ko-KR" sz="1050" b="1" dirty="0"/>
              <a:t>4. Packages</a:t>
            </a:r>
          </a:p>
          <a:p>
            <a:pPr lvl="1"/>
            <a:r>
              <a:rPr lang="ko-KR" altLang="en-US" sz="1050" dirty="0"/>
              <a:t>데이터 전송 할당량</a:t>
            </a:r>
            <a:r>
              <a:rPr lang="en-US" altLang="ko-KR" sz="1050" dirty="0"/>
              <a:t>:</a:t>
            </a:r>
            <a:r>
              <a:rPr lang="ko-KR" altLang="en-US" sz="1050" dirty="0"/>
              <a:t> 월 </a:t>
            </a:r>
            <a:r>
              <a:rPr lang="en-US" altLang="ko-KR" sz="1050" dirty="0"/>
              <a:t>1GB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0GB 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  <a:p>
            <a:pPr lvl="1"/>
            <a:r>
              <a:rPr lang="ko-KR" altLang="en-US" sz="1050" dirty="0"/>
              <a:t>할당량 초기화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4</a:t>
            </a:r>
            <a:r>
              <a:rPr lang="ko-KR" altLang="en-US" sz="1050" dirty="0"/>
              <a:t>일 후 초기화 예정</a:t>
            </a:r>
            <a:endParaRPr lang="en-US" altLang="ko-KR" sz="1050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r>
              <a:rPr lang="en-US" altLang="ko-KR" sz="1050" b="1" dirty="0"/>
              <a:t>5. Storage for Actions and Packages</a:t>
            </a:r>
            <a:endParaRPr lang="ko-KR" altLang="en-US" sz="1050" b="1" dirty="0"/>
          </a:p>
          <a:p>
            <a:pPr lvl="1"/>
            <a:r>
              <a:rPr lang="ko-KR" altLang="en-US" sz="1050" dirty="0"/>
              <a:t>할당된 저장 공간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0.5GB</a:t>
            </a:r>
          </a:p>
          <a:p>
            <a:pPr lvl="1"/>
            <a:r>
              <a:rPr lang="ko-KR" altLang="en-US" sz="1050" dirty="0"/>
              <a:t>현재 사용량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0GB (</a:t>
            </a:r>
            <a:r>
              <a:rPr lang="ko-KR" altLang="en-US" sz="1050" dirty="0"/>
              <a:t>할당량의 </a:t>
            </a:r>
            <a:r>
              <a:rPr lang="en-US" altLang="ko-KR" sz="1050" dirty="0"/>
              <a:t>0%)</a:t>
            </a:r>
          </a:p>
          <a:p>
            <a:pPr lvl="1"/>
            <a:r>
              <a:rPr lang="ko-KR" altLang="en-US" sz="1050" dirty="0"/>
              <a:t>초과 시 비용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$0.00 (</a:t>
            </a:r>
            <a:r>
              <a:rPr lang="ko-KR" altLang="en-US" sz="1050" dirty="0"/>
              <a:t>현재는 초과 사용이 없으므로 비용 발생 없음</a:t>
            </a:r>
            <a:r>
              <a:rPr lang="en-US" altLang="ko-KR" sz="1050" dirty="0"/>
              <a:t>)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BEB453A-DDCF-AEC4-4A82-DAFD10D5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1" y="1362655"/>
            <a:ext cx="5700263" cy="41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3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4913</Words>
  <Application>Microsoft Office PowerPoint</Application>
  <PresentationFormat>와이드스크린</PresentationFormat>
  <Paragraphs>663</Paragraphs>
  <Slides>72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Arial Unicode MS</vt:lpstr>
      <vt:lpstr>G마켓 산스 Bold</vt:lpstr>
      <vt:lpstr>G마켓 산스 Medium</vt:lpstr>
      <vt:lpstr>G마켓 산스 TTF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Repository default branch</vt:lpstr>
      <vt:lpstr>Repository default branch</vt:lpstr>
      <vt:lpstr>PowerPoint 프레젠테이션</vt:lpstr>
      <vt:lpstr>Repositories</vt:lpstr>
      <vt:lpstr>Repositories</vt:lpstr>
      <vt:lpstr>Deleted Repositories</vt:lpstr>
      <vt:lpstr>Codespaces Dotfiles</vt:lpstr>
      <vt:lpstr>PowerPoint 프레젠테이션</vt:lpstr>
      <vt:lpstr>PowerPoint 프레젠테이션</vt:lpstr>
      <vt:lpstr>Codespaces Secrets</vt:lpstr>
      <vt:lpstr>Codespaces Secrets</vt:lpstr>
      <vt:lpstr>Codespaces Secrets</vt:lpstr>
      <vt:lpstr>Codespaces Secrets</vt:lpstr>
      <vt:lpstr>Codespaces Secrets</vt:lpstr>
      <vt:lpstr>GPG verification</vt:lpstr>
      <vt:lpstr>Settings Sync</vt:lpstr>
      <vt:lpstr>Trusted repositories</vt:lpstr>
      <vt:lpstr>Access and security</vt:lpstr>
      <vt:lpstr>Editor preference</vt:lpstr>
      <vt:lpstr>Default idle time out</vt:lpstr>
      <vt:lpstr>Default retention period</vt:lpstr>
      <vt:lpstr>Host image version preference</vt:lpstr>
      <vt:lpstr>Region</vt:lpstr>
      <vt:lpstr>Packages permissions</vt:lpstr>
      <vt:lpstr>Copilot Get Copilot from an organization</vt:lpstr>
      <vt:lpstr>Pages Verified domains</vt:lpstr>
      <vt:lpstr>Pages Verified domains</vt:lpstr>
      <vt:lpstr>Saved replies</vt:lpstr>
      <vt:lpstr>Code security and analysis</vt:lpstr>
      <vt:lpstr>Code security and analysis</vt:lpstr>
      <vt:lpstr>Code security and analysis</vt:lpstr>
      <vt:lpstr>Applications</vt:lpstr>
      <vt:lpstr>Scheduled reminders</vt:lpstr>
      <vt:lpstr>Scheduled reminders</vt:lpstr>
      <vt:lpstr>Scheduled reminders</vt:lpstr>
      <vt:lpstr>Security log</vt:lpstr>
      <vt:lpstr>Sponsorship log</vt:lpstr>
      <vt:lpstr>Developer settings</vt:lpstr>
      <vt:lpstr>Developer settings GitHub Apps</vt:lpstr>
      <vt:lpstr>Developer settings GitHub Apps</vt:lpstr>
      <vt:lpstr>Developer settings GitHub Apps</vt:lpstr>
      <vt:lpstr>Developer settings GitHub Apps</vt:lpstr>
      <vt:lpstr>Developer settings OAuth Apps</vt:lpstr>
      <vt:lpstr>Developer settings Personal access tokens</vt:lpstr>
      <vt:lpstr>Developer settings Personal access tokens</vt:lpstr>
      <vt:lpstr>Developer settings Personal access tokens</vt:lpstr>
      <vt:lpstr>Developer settings Personal access tokens</vt:lpstr>
      <vt:lpstr>Developer settings Personal access tokens</vt:lpstr>
      <vt:lpstr>Developer settings Personal access tokens</vt:lpstr>
      <vt:lpstr>Developer settings Personal access tokens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5715</dc:creator>
  <cp:lastModifiedBy>5715</cp:lastModifiedBy>
  <cp:revision>7</cp:revision>
  <dcterms:created xsi:type="dcterms:W3CDTF">2024-08-27T14:47:30Z</dcterms:created>
  <dcterms:modified xsi:type="dcterms:W3CDTF">2024-09-03T19:29:39Z</dcterms:modified>
</cp:coreProperties>
</file>